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9" r:id="rId5"/>
    <p:sldId id="258" r:id="rId6"/>
    <p:sldId id="275" r:id="rId7"/>
    <p:sldId id="260" r:id="rId8"/>
    <p:sldId id="276" r:id="rId9"/>
    <p:sldId id="302" r:id="rId10"/>
    <p:sldId id="261" r:id="rId11"/>
    <p:sldId id="264" r:id="rId12"/>
    <p:sldId id="267" r:id="rId13"/>
    <p:sldId id="290" r:id="rId14"/>
    <p:sldId id="295" r:id="rId15"/>
    <p:sldId id="296" r:id="rId16"/>
    <p:sldId id="298" r:id="rId17"/>
    <p:sldId id="262" r:id="rId18"/>
    <p:sldId id="268" r:id="rId19"/>
    <p:sldId id="303" r:id="rId20"/>
    <p:sldId id="307" r:id="rId21"/>
    <p:sldId id="317" r:id="rId22"/>
    <p:sldId id="266" r:id="rId23"/>
    <p:sldId id="270" r:id="rId24"/>
    <p:sldId id="265" r:id="rId25"/>
  </p:sldIdLst>
  <p:sldSz cx="12192000" cy="6858000"/>
  <p:notesSz cx="6858000" cy="9144000"/>
  <p:defaultTextStyle>
    <a:defPPr>
      <a:defRPr lang="zh-S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EE6E00"/>
    <a:srgbClr val="378DC0"/>
    <a:srgbClr val="3887B2"/>
    <a:srgbClr val="2B5072"/>
    <a:srgbClr val="2145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>
        <p:scale>
          <a:sx n="91" d="100"/>
          <a:sy n="91" d="100"/>
        </p:scale>
        <p:origin x="76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SG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l="27101" r="37013"/>
          <a:stretch>
            <a:fillRect/>
          </a:stretch>
        </p:blipFill>
        <p:spPr>
          <a:xfrm>
            <a:off x="0" y="0"/>
            <a:ext cx="3699481" cy="688174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68404" y="-18363"/>
            <a:ext cx="10328299" cy="6894726"/>
          </a:xfrm>
          <a:prstGeom prst="rect">
            <a:avLst/>
          </a:prstGeom>
        </p:spPr>
      </p:pic>
      <p:sp>
        <p:nvSpPr>
          <p:cNvPr id="8" name="弦形 7"/>
          <p:cNvSpPr/>
          <p:nvPr userDrawn="1"/>
        </p:nvSpPr>
        <p:spPr>
          <a:xfrm rot="12134382">
            <a:off x="-2659628" y="-1705216"/>
            <a:ext cx="10440636" cy="10268431"/>
          </a:xfrm>
          <a:prstGeom prst="chor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sp>
        <p:nvSpPr>
          <p:cNvPr id="9" name="弦形 8"/>
          <p:cNvSpPr/>
          <p:nvPr userDrawn="1"/>
        </p:nvSpPr>
        <p:spPr>
          <a:xfrm rot="12134382">
            <a:off x="-2537170" y="-1897056"/>
            <a:ext cx="10756555" cy="10725519"/>
          </a:xfrm>
          <a:prstGeom prst="chord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838" y="2578564"/>
            <a:ext cx="2657611" cy="170087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6582284"/>
            <a:ext cx="12192000" cy="27571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S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6.jpeg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8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/>
        </p:nvCxnSpPr>
        <p:spPr>
          <a:xfrm flipV="1">
            <a:off x="474650" y="3741362"/>
            <a:ext cx="6742828" cy="1"/>
          </a:xfrm>
          <a:prstGeom prst="line">
            <a:avLst/>
          </a:prstGeom>
          <a:ln w="28575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05076" y="2370977"/>
            <a:ext cx="638684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基于大规模共享单车数据的交通流量可视化系统设计</a:t>
            </a:r>
            <a:endParaRPr lang="en-US" altLang="en-US" sz="4000" b="0">
              <a:solidFill>
                <a:srgbClr val="354D3F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endParaRPr lang="zh-SG" altLang="en-US" sz="4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7869" y="3827475"/>
            <a:ext cx="7022033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计算机科学与工程系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计算机科学与技术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汇报人：黄凯熠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11912211	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易翔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11912013	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张习之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 11911424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指导老师：宋轩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74345" y="963295"/>
            <a:ext cx="57531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创新实验</a:t>
            </a:r>
            <a:r>
              <a:rPr lang="en-US" altLang="zh-CN" sz="24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开题答辩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2671043" cy="530492"/>
            <a:chOff x="4299773" y="1452059"/>
            <a:chExt cx="267104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01549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主要研究内容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2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2831446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258536" y="843643"/>
            <a:ext cx="6966857" cy="830036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sz="2400" b="1"/>
              <a:t>数据集 </a:t>
            </a:r>
            <a:r>
              <a:rPr lang="en-US" altLang="zh-CN" sz="2400" b="1"/>
              <a:t>(Data Set):</a:t>
            </a:r>
            <a:endParaRPr lang="en-US" altLang="zh-CN" sz="2400" b="1"/>
          </a:p>
          <a:p>
            <a:pPr marL="342900" indent="-342900">
              <a:buChar char="•"/>
            </a:pPr>
            <a:r>
              <a:rPr lang="en-US" altLang="zh-CN" sz="2400"/>
              <a:t>https://s3.amazonaws.com/tripdata/index.html</a:t>
            </a:r>
            <a:endParaRPr lang="en-US" altLang="zh-CN" sz="2400"/>
          </a:p>
          <a:p>
            <a:pPr marL="342900" indent="-342900">
              <a:buChar char="•"/>
            </a:pPr>
            <a:r>
              <a:rPr lang="en-US" altLang="zh-CN" sz="2400"/>
              <a:t>https://www1.nyc.gov/site/tlc/about/tlc</a:t>
            </a:r>
            <a:r>
              <a:rPr lang="zh-CN" altLang="en-US" sz="2400"/>
              <a:t>-</a:t>
            </a:r>
            <a:r>
              <a:rPr lang="en-US" altLang="zh-CN" sz="2400"/>
              <a:t>trip</a:t>
            </a:r>
            <a:r>
              <a:rPr lang="zh-CN" altLang="en-US" sz="2400"/>
              <a:t>-</a:t>
            </a:r>
            <a:r>
              <a:rPr lang="en-US" altLang="zh-CN" sz="2400"/>
              <a:t>record</a:t>
            </a:r>
            <a:r>
              <a:rPr lang="zh-CN" altLang="en-US" sz="2400"/>
              <a:t>-</a:t>
            </a:r>
            <a:r>
              <a:rPr lang="en-US" altLang="zh-CN" sz="2400"/>
              <a:t>data.page</a:t>
            </a:r>
            <a:endParaRPr lang="en-US" altLang="zh-CN" sz="2400"/>
          </a:p>
          <a:p>
            <a:pPr marL="342900" indent="-342900">
              <a:buChar char="•"/>
            </a:pPr>
            <a:r>
              <a:rPr lang="zh-CN" altLang="en-US" sz="2200"/>
              <a:t>美国纽约市</a:t>
            </a:r>
            <a:r>
              <a:rPr lang="en-US" altLang="zh-CN" sz="2200"/>
              <a:t>2019</a:t>
            </a:r>
            <a:r>
              <a:rPr lang="zh-CN" altLang="en-US" sz="2200"/>
              <a:t>年</a:t>
            </a:r>
            <a:r>
              <a:rPr lang="en-US" altLang="zh-CN" sz="2200"/>
              <a:t>1</a:t>
            </a:r>
            <a:r>
              <a:rPr lang="zh-CN" altLang="en-US" sz="2200"/>
              <a:t>月至</a:t>
            </a:r>
            <a:r>
              <a:rPr lang="en-US" altLang="zh-CN" sz="2200"/>
              <a:t>2021</a:t>
            </a:r>
            <a:r>
              <a:rPr lang="zh-CN" altLang="en-US" sz="2200"/>
              <a:t>年</a:t>
            </a:r>
            <a:r>
              <a:rPr lang="en-US" altLang="zh-CN" sz="2200"/>
              <a:t>8</a:t>
            </a:r>
            <a:r>
              <a:rPr lang="zh-CN" altLang="en-US" sz="2200"/>
              <a:t>月的共享单车开源数据集（单车起止站点信息、部分非敏感的用户信息等）</a:t>
            </a:r>
            <a:endParaRPr lang="zh-CN" altLang="en-US" sz="2200"/>
          </a:p>
          <a:p>
            <a:pPr marL="800100" lvl="1" indent="-342900">
              <a:buChar char="•"/>
            </a:pPr>
            <a:endParaRPr lang="en-US" altLang="zh-CN" sz="2400"/>
          </a:p>
          <a:p>
            <a:pPr marL="342900" indent="-342900">
              <a:buChar char="•"/>
            </a:pPr>
            <a:endParaRPr lang="zh-CN" altLang="en-US" sz="2400"/>
          </a:p>
        </p:txBody>
      </p:sp>
      <p:pic>
        <p:nvPicPr>
          <p:cNvPr id="4" name="图片 3" descr="upload_post_object_v2_9338251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6071" y="680357"/>
            <a:ext cx="3823607" cy="5129893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/>
        </p:nvGraphicFramePr>
        <p:xfrm>
          <a:off x="358832" y="3216199"/>
          <a:ext cx="7150100" cy="29368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87525"/>
                <a:gridCol w="1787525"/>
                <a:gridCol w="1787525"/>
                <a:gridCol w="1787525"/>
              </a:tblGrid>
              <a:tr h="3746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gender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enum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end_station_id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str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640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birthyear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int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start_station_lat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double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640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duration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int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start_station_lng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double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6400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user_type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enum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end_station_lat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double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640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start_station_id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str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end_station_lng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double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2671043" cy="530492"/>
            <a:chOff x="4299773" y="1452059"/>
            <a:chExt cx="267104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01549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主要研究内容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3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2831446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graphicFrame>
        <p:nvGraphicFramePr>
          <p:cNvPr id="2" name="表格 1"/>
          <p:cNvGraphicFramePr/>
          <p:nvPr/>
        </p:nvGraphicFramePr>
        <p:xfrm>
          <a:off x="1754290" y="1594810"/>
          <a:ext cx="8505190" cy="32702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1755"/>
                <a:gridCol w="7163435"/>
              </a:tblGrid>
              <a:tr h="654050">
                <a:tc gridSpan="2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可视化平台的功能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B4C7E7">
                        <a:alpha val="100000"/>
                      </a:srgbClr>
                    </a:solidFill>
                  </a:tcPr>
                </a:tc>
                <a:tc hMerge="1"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B4C7E7">
                        <a:alpha val="100000"/>
                      </a:srgbClr>
                    </a:solidFill>
                  </a:tcPr>
                </a:tc>
              </a:tr>
              <a:tr h="6540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</a:rPr>
                        <a:t>目标筛选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8FAADC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800"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运用视图启发用户筛选目标站点、区域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DAE3F3">
                        <a:alpha val="100000"/>
                      </a:srgbClr>
                    </a:solidFill>
                  </a:tcPr>
                </a:tc>
              </a:tr>
              <a:tr h="6540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1800" b="1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时间分布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8FAADC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探索</a:t>
                      </a:r>
                      <a:r>
                        <a:rPr lang="zh-CN" altLang="en-US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给定</a:t>
                      </a: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流量数据</a:t>
                      </a:r>
                      <a:r>
                        <a:rPr lang="zh-CN" altLang="en-US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的</a:t>
                      </a: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时间分布</a:t>
                      </a:r>
                      <a:r>
                        <a:rPr lang="zh-CN" altLang="en-US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，绘制人流量时序分析环状热力图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DAE3F3">
                        <a:alpha val="100000"/>
                      </a:srgbClr>
                    </a:solidFill>
                  </a:tcPr>
                </a:tc>
              </a:tr>
              <a:tr h="6540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1800" b="1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空间分布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8FAADC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探索</a:t>
                      </a:r>
                      <a:r>
                        <a:rPr lang="zh-CN" altLang="en-US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给定</a:t>
                      </a: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流量数据</a:t>
                      </a:r>
                      <a:r>
                        <a:rPr lang="zh-CN" altLang="en-US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的</a:t>
                      </a: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空间分布</a:t>
                      </a:r>
                      <a:r>
                        <a:rPr lang="zh-CN" altLang="en-US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，绘制</a:t>
                      </a: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可达性视图</a:t>
                      </a:r>
                      <a:r>
                        <a:rPr lang="zh-CN" altLang="en-US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和星</a:t>
                      </a: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状</a:t>
                      </a:r>
                      <a:r>
                        <a:rPr lang="zh-CN" altLang="en-US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流量</a:t>
                      </a: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视图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DAE3F3">
                        <a:alpha val="100000"/>
                      </a:srgbClr>
                    </a:solidFill>
                  </a:tcPr>
                </a:tc>
              </a:tr>
              <a:tr h="6540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sz="1800" b="1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时空分布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8FAADC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探索</a:t>
                      </a:r>
                      <a:r>
                        <a:rPr lang="zh-CN" altLang="en-US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给定</a:t>
                      </a: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流量数据</a:t>
                      </a:r>
                      <a:r>
                        <a:rPr lang="zh-CN" altLang="en-US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的</a:t>
                      </a: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时空分布</a:t>
                      </a:r>
                      <a:r>
                        <a:rPr lang="zh-CN" altLang="en-US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，探索流量的</a:t>
                      </a:r>
                      <a:r>
                        <a:rPr lang="zh-CN" sz="1800">
                          <a:solidFill>
                            <a:srgbClr val="333333"/>
                          </a:solidFill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潮汐现象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DAE3F3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2671043" cy="530492"/>
            <a:chOff x="4299773" y="1452059"/>
            <a:chExt cx="267104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01549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主要研究内容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3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2831446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938310" y="1130878"/>
            <a:ext cx="4288376" cy="460375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US" altLang="zh-CN" sz="2400"/>
              <a:t>1</a:t>
            </a:r>
            <a:r>
              <a:rPr lang="zh-CN" altLang="en-US" sz="2400"/>
              <a:t>、</a:t>
            </a:r>
            <a:r>
              <a:rPr lang="zh-CN" altLang="en-US" sz="2400" b="1">
                <a:solidFill>
                  <a:srgbClr val="333333"/>
                </a:solidFill>
                <a:latin typeface="楷体" charset="0"/>
                <a:ea typeface="楷体" charset="0"/>
                <a:cs typeface="楷体" charset="0"/>
                <a:sym typeface="+mn-ea"/>
              </a:rPr>
              <a:t>目标筛选</a:t>
            </a:r>
            <a:endParaRPr lang="zh-CN" altLang="en-US" sz="2400"/>
          </a:p>
        </p:txBody>
      </p:sp>
      <p:pic>
        <p:nvPicPr>
          <p:cNvPr id="6" name="图片 5" descr="upload_post_object_v2_500546629"/>
          <p:cNvPicPr>
            <a:picLocks noChangeAspect="1"/>
          </p:cNvPicPr>
          <p:nvPr/>
        </p:nvPicPr>
        <p:blipFill>
          <a:blip r:embed="rId2"/>
          <a:srcRect l="9728" r="50930"/>
          <a:stretch>
            <a:fillRect/>
          </a:stretch>
        </p:blipFill>
        <p:spPr>
          <a:xfrm>
            <a:off x="943596" y="2073252"/>
            <a:ext cx="2471955" cy="2578275"/>
          </a:xfrm>
          <a:prstGeom prst="rect">
            <a:avLst/>
          </a:prstGeom>
        </p:spPr>
      </p:pic>
      <p:pic>
        <p:nvPicPr>
          <p:cNvPr id="13" name="图片 12" descr="upload_post_object_v2_500546629"/>
          <p:cNvPicPr>
            <a:picLocks noChangeAspect="1"/>
          </p:cNvPicPr>
          <p:nvPr/>
        </p:nvPicPr>
        <p:blipFill>
          <a:blip r:embed="rId2"/>
          <a:srcRect l="73141"/>
          <a:stretch>
            <a:fillRect/>
          </a:stretch>
        </p:blipFill>
        <p:spPr>
          <a:xfrm>
            <a:off x="2631436" y="2073252"/>
            <a:ext cx="1608100" cy="2578275"/>
          </a:xfrm>
          <a:prstGeom prst="rect">
            <a:avLst/>
          </a:prstGeom>
        </p:spPr>
      </p:pic>
      <p:pic>
        <p:nvPicPr>
          <p:cNvPr id="15" name="图片 14" descr="upload_post_object_v2_868385656"/>
          <p:cNvPicPr>
            <a:picLocks noChangeAspect="1"/>
          </p:cNvPicPr>
          <p:nvPr/>
        </p:nvPicPr>
        <p:blipFill>
          <a:blip r:embed="rId3"/>
          <a:srcRect l="12211" t="13143" r="15542" b="4963"/>
          <a:stretch>
            <a:fillRect/>
          </a:stretch>
        </p:blipFill>
        <p:spPr>
          <a:xfrm>
            <a:off x="4492047" y="2073252"/>
            <a:ext cx="3482001" cy="2564985"/>
          </a:xfrm>
          <a:prstGeom prst="rect">
            <a:avLst/>
          </a:prstGeom>
        </p:spPr>
      </p:pic>
      <p:sp>
        <p:nvSpPr>
          <p:cNvPr id="7" name="文本框 6"/>
          <p:cNvSpPr txBox="1"/>
          <p:nvPr userDrawn="1"/>
        </p:nvSpPr>
        <p:spPr>
          <a:xfrm>
            <a:off x="8319590" y="2817497"/>
            <a:ext cx="3402260" cy="1169527"/>
          </a:xfrm>
          <a:prstGeom prst="rect">
            <a:avLst/>
          </a:prstGeom>
        </p:spPr>
        <p:txBody>
          <a:bodyPr wrap="square" rtlCol="0">
            <a:noAutofit/>
          </a:bodyPr>
          <a:p>
            <a:pPr marL="285750" indent="-285750">
              <a:buChar char="•"/>
            </a:pPr>
            <a:r>
              <a:rPr lang="zh-CN" altLang="en-US">
                <a:latin typeface="楷体" charset="0"/>
                <a:ea typeface="楷体" charset="0"/>
                <a:cs typeface="楷体" charset="0"/>
              </a:rPr>
              <a:t>通过指定不同级别的阈值，发现指定时空下的热点站点</a:t>
            </a:r>
            <a:endParaRPr lang="zh-CN" altLang="en-US">
              <a:latin typeface="楷体" charset="0"/>
              <a:ea typeface="楷体" charset="0"/>
              <a:cs typeface="楷体" charset="0"/>
            </a:endParaRPr>
          </a:p>
          <a:p>
            <a:pPr marL="285750" indent="-285750">
              <a:buChar char="•"/>
            </a:pPr>
            <a:r>
              <a:rPr lang="zh-CN" altLang="en-US">
                <a:latin typeface="楷体" charset="0"/>
                <a:ea typeface="楷体" charset="0"/>
                <a:cs typeface="楷体" charset="0"/>
              </a:rPr>
              <a:t>启发用户选择要研究的站点</a:t>
            </a:r>
            <a:endParaRPr lang="zh-CN" altLang="en-US">
              <a:latin typeface="楷体" charset="0"/>
              <a:ea typeface="楷体" charset="0"/>
              <a:cs typeface="楷体" charset="0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2166283" y="4811009"/>
            <a:ext cx="837275" cy="345542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sz="1400" b="1">
                <a:latin typeface="楷体" charset="0"/>
                <a:ea typeface="楷体" charset="0"/>
                <a:cs typeface="楷体" charset="0"/>
              </a:rPr>
              <a:t>热力图</a:t>
            </a:r>
            <a:endParaRPr lang="zh-CN" altLang="en-US" sz="1400" b="1">
              <a:latin typeface="楷体" charset="0"/>
              <a:ea typeface="楷体" charset="0"/>
              <a:cs typeface="楷体" charset="0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5621704" y="4811009"/>
            <a:ext cx="1089787" cy="305672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sz="1400" b="1">
                <a:latin typeface="楷体" charset="0"/>
                <a:ea typeface="楷体" charset="0"/>
                <a:cs typeface="楷体" charset="0"/>
              </a:rPr>
              <a:t>立体柱状图</a:t>
            </a:r>
            <a:endParaRPr lang="zh-CN" altLang="en-US" sz="1400" b="1">
              <a:latin typeface="楷体" charset="0"/>
              <a:ea typeface="楷体" charset="0"/>
              <a:cs typeface="楷体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221813" y="221813"/>
            <a:ext cx="2671043" cy="530492"/>
            <a:chOff x="4299773" y="1452059"/>
            <a:chExt cx="267104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015490" cy="460375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主要研究内容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3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pic>
        <p:nvPicPr>
          <p:cNvPr id="5" name="图片 4" descr="upload_post_object_v2_097092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5329" y="1980222"/>
            <a:ext cx="3575031" cy="346871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010046" y="1089787"/>
            <a:ext cx="73152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>
                <a:latin typeface="楷体" charset="0"/>
                <a:ea typeface="楷体" charset="0"/>
                <a:cs typeface="楷体" charset="0"/>
                <a:sym typeface="+mn-ea"/>
              </a:rPr>
              <a:t>2</a:t>
            </a:r>
            <a:r>
              <a:rPr lang="zh-CN" altLang="en-US" sz="2400" b="1">
                <a:latin typeface="楷体" charset="0"/>
                <a:ea typeface="楷体" charset="0"/>
                <a:cs typeface="楷体" charset="0"/>
                <a:sym typeface="+mn-ea"/>
              </a:rPr>
              <a:t>、时间分布</a:t>
            </a:r>
            <a:endParaRPr lang="zh-CN" altLang="en-US" sz="2400" b="1">
              <a:latin typeface="楷体" charset="0"/>
              <a:ea typeface="楷体" charset="0"/>
              <a:cs typeface="楷体" charset="0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2312474" y="5528673"/>
            <a:ext cx="1834031" cy="292382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sz="1400" b="1">
                <a:solidFill>
                  <a:srgbClr val="333333"/>
                </a:solidFill>
                <a:latin typeface="楷体" charset="0"/>
                <a:ea typeface="楷体" charset="0"/>
                <a:cs typeface="楷体" charset="0"/>
                <a:sym typeface="+mn-ea"/>
              </a:rPr>
              <a:t>时序分析环状热力图</a:t>
            </a:r>
            <a:endParaRPr lang="zh-CN" altLang="en-US" sz="1400" b="1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6432398" y="2830787"/>
            <a:ext cx="3442131" cy="1196107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b="1">
                <a:latin typeface="楷体" charset="0"/>
                <a:ea typeface="楷体" charset="0"/>
                <a:cs typeface="楷体" charset="0"/>
              </a:rPr>
              <a:t>特点：</a:t>
            </a:r>
            <a:endParaRPr lang="zh-CN" altLang="en-US" b="1">
              <a:latin typeface="楷体" charset="0"/>
              <a:ea typeface="楷体" charset="0"/>
              <a:cs typeface="楷体" charset="0"/>
            </a:endParaRPr>
          </a:p>
          <a:p>
            <a:pPr marL="742950" lvl="1" indent="-285750">
              <a:buChar char="•"/>
            </a:pPr>
            <a:r>
              <a:rPr lang="zh-CN" altLang="en-US">
                <a:latin typeface="楷体" charset="0"/>
                <a:ea typeface="楷体" charset="0"/>
                <a:cs typeface="楷体" charset="0"/>
              </a:rPr>
              <a:t>信息高度浓缩</a:t>
            </a:r>
            <a:endParaRPr lang="zh-CN" altLang="en-US">
              <a:latin typeface="楷体" charset="0"/>
              <a:ea typeface="楷体" charset="0"/>
              <a:cs typeface="楷体" charset="0"/>
            </a:endParaRPr>
          </a:p>
          <a:p>
            <a:pPr marL="742950" lvl="1" indent="-285750">
              <a:buChar char="•"/>
            </a:pPr>
            <a:r>
              <a:rPr lang="zh-CN" altLang="en-US">
                <a:latin typeface="楷体" charset="0"/>
                <a:ea typeface="楷体" charset="0"/>
                <a:cs typeface="楷体" charset="0"/>
              </a:rPr>
              <a:t>易于</a:t>
            </a:r>
            <a:r>
              <a:rPr lang="zh-CN" b="0" u="none">
                <a:solidFill>
                  <a:srgbClr val="333333"/>
                </a:solidFill>
                <a:latin typeface="楷体" charset="0"/>
                <a:ea typeface="楷体" charset="0"/>
                <a:cs typeface="楷体" charset="0"/>
              </a:rPr>
              <a:t>发现峰值和低谷</a:t>
            </a:r>
            <a:endParaRPr lang="zh-CN" altLang="en-US">
              <a:latin typeface="楷体" charset="0"/>
              <a:ea typeface="楷体" charset="0"/>
              <a:cs typeface="楷体" charset="0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cxnSp>
        <p:nvCxnSpPr>
          <p:cNvPr id="18" name="直接连接符 17"/>
          <p:cNvCxnSpPr/>
          <p:nvPr/>
        </p:nvCxnSpPr>
        <p:spPr>
          <a:xfrm flipV="1">
            <a:off x="2831446" y="49224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379069" y="335551"/>
            <a:ext cx="2671043" cy="530492"/>
            <a:chOff x="4299773" y="1452059"/>
            <a:chExt cx="267104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015490" cy="460375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主要研究内容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3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pic>
        <p:nvPicPr>
          <p:cNvPr id="3" name="图片 2" descr="upload_post_object_v2_457659110"/>
          <p:cNvPicPr>
            <a:picLocks noChangeAspect="1"/>
          </p:cNvPicPr>
          <p:nvPr/>
        </p:nvPicPr>
        <p:blipFill>
          <a:blip r:embed="rId1"/>
          <a:srcRect l="17735" t="42094" r="24359" b="8224"/>
          <a:stretch>
            <a:fillRect/>
          </a:stretch>
        </p:blipFill>
        <p:spPr>
          <a:xfrm>
            <a:off x="1036626" y="2658016"/>
            <a:ext cx="3136459" cy="200680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37275" y="1395458"/>
            <a:ext cx="3362390" cy="465153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 sz="2400" b="1">
                <a:latin typeface="楷体" charset="0"/>
                <a:ea typeface="楷体" charset="0"/>
                <a:cs typeface="楷体" charset="0"/>
                <a:sym typeface="+mn-ea"/>
              </a:rPr>
              <a:t>3</a:t>
            </a:r>
            <a:r>
              <a:rPr lang="zh-CN" altLang="en-US" sz="2400" b="1">
                <a:latin typeface="楷体" charset="0"/>
                <a:ea typeface="楷体" charset="0"/>
                <a:cs typeface="楷体" charset="0"/>
                <a:sym typeface="+mn-ea"/>
              </a:rPr>
              <a:t>、空间分布</a:t>
            </a:r>
            <a:endParaRPr lang="zh-CN" altLang="en-US" sz="2400"/>
          </a:p>
        </p:txBody>
      </p:sp>
      <p:sp>
        <p:nvSpPr>
          <p:cNvPr id="5" name="文本框 4"/>
          <p:cNvSpPr txBox="1"/>
          <p:nvPr userDrawn="1"/>
        </p:nvSpPr>
        <p:spPr>
          <a:xfrm>
            <a:off x="1980222" y="4864169"/>
            <a:ext cx="1262558" cy="332252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sz="1400" b="1" u="none">
                <a:solidFill>
                  <a:srgbClr val="333333"/>
                </a:solidFill>
                <a:latin typeface="楷体" charset="0"/>
                <a:ea typeface="楷体" charset="0"/>
                <a:cs typeface="楷体" charset="0"/>
              </a:rPr>
              <a:t>可达性分析</a:t>
            </a:r>
            <a:r>
              <a:rPr lang="zh-CN" altLang="en-US" sz="1400" b="1" u="none">
                <a:solidFill>
                  <a:srgbClr val="333333"/>
                </a:solidFill>
                <a:latin typeface="楷体" charset="0"/>
                <a:ea typeface="楷体" charset="0"/>
                <a:cs typeface="楷体" charset="0"/>
              </a:rPr>
              <a:t>图</a:t>
            </a:r>
            <a:endParaRPr lang="zh-CN" altLang="en-US" sz="1400" b="1">
              <a:latin typeface="楷体" charset="0"/>
              <a:ea typeface="楷体" charset="0"/>
              <a:cs typeface="楷体" charset="0"/>
            </a:endParaRPr>
          </a:p>
        </p:txBody>
      </p:sp>
      <p:pic>
        <p:nvPicPr>
          <p:cNvPr id="6" name="图片 5" descr="upload_post_object_v2_063765719"/>
          <p:cNvPicPr>
            <a:picLocks noChangeAspect="1"/>
          </p:cNvPicPr>
          <p:nvPr/>
        </p:nvPicPr>
        <p:blipFill>
          <a:blip r:embed="rId2"/>
          <a:srcRect l="21679" t="10150" r="19688" b="23524"/>
          <a:stretch>
            <a:fillRect/>
          </a:stretch>
        </p:blipFill>
        <p:spPr>
          <a:xfrm>
            <a:off x="4744558" y="2644726"/>
            <a:ext cx="3322520" cy="2099833"/>
          </a:xfrm>
          <a:prstGeom prst="rect">
            <a:avLst/>
          </a:prstGeom>
        </p:spPr>
      </p:pic>
      <p:sp>
        <p:nvSpPr>
          <p:cNvPr id="7" name="文本框 6"/>
          <p:cNvSpPr txBox="1"/>
          <p:nvPr userDrawn="1"/>
        </p:nvSpPr>
        <p:spPr>
          <a:xfrm>
            <a:off x="5860925" y="4864169"/>
            <a:ext cx="1089787" cy="332252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sz="1400" b="1">
                <a:latin typeface="楷体" charset="0"/>
                <a:ea typeface="楷体" charset="0"/>
                <a:cs typeface="楷体" charset="0"/>
              </a:rPr>
              <a:t>星状流量图</a:t>
            </a:r>
            <a:endParaRPr lang="zh-CN" altLang="en-US" sz="1400" b="1">
              <a:latin typeface="楷体" charset="0"/>
              <a:ea typeface="楷体" charset="0"/>
              <a:cs typeface="楷体" charset="0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8279720" y="3295940"/>
            <a:ext cx="3628192" cy="1196107"/>
          </a:xfrm>
          <a:prstGeom prst="rect">
            <a:avLst/>
          </a:prstGeom>
        </p:spPr>
        <p:txBody>
          <a:bodyPr wrap="square" rtlCol="0">
            <a:noAutofit/>
          </a:bodyPr>
          <a:p>
            <a:pPr marL="285750" indent="-285750">
              <a:buChar char="•"/>
            </a:pPr>
            <a:r>
              <a:rPr lang="zh-CN" b="0" u="none">
                <a:solidFill>
                  <a:srgbClr val="333333"/>
                </a:solidFill>
                <a:latin typeface="楷体" charset="0"/>
                <a:ea typeface="楷体" charset="0"/>
                <a:cs typeface="楷体" charset="0"/>
              </a:rPr>
              <a:t>发现一些反常识的空间分布</a:t>
            </a:r>
            <a:endParaRPr lang="zh-CN" b="0" u="none">
              <a:solidFill>
                <a:srgbClr val="333333"/>
              </a:solidFill>
              <a:latin typeface="楷体" charset="0"/>
              <a:ea typeface="楷体" charset="0"/>
              <a:cs typeface="楷体" charset="0"/>
            </a:endParaRPr>
          </a:p>
          <a:p>
            <a:pPr marL="171450" indent="-171450">
              <a:buChar char="•"/>
            </a:pPr>
            <a:r>
              <a:rPr lang="zh-CN" b="0" u="none">
                <a:solidFill>
                  <a:srgbClr val="333333"/>
                </a:solidFill>
                <a:latin typeface="楷体" charset="0"/>
                <a:ea typeface="楷体" charset="0"/>
                <a:cs typeface="楷体" charset="0"/>
              </a:rPr>
              <a:t> 发现站点/区域的时空流量特征</a:t>
            </a:r>
            <a:endParaRPr lang="zh-CN" altLang="en-US">
              <a:latin typeface="楷体" charset="0"/>
              <a:ea typeface="楷体" charset="0"/>
              <a:cs typeface="楷体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cxnSp>
        <p:nvCxnSpPr>
          <p:cNvPr id="15" name="直接连接符 14"/>
          <p:cNvCxnSpPr/>
          <p:nvPr/>
        </p:nvCxnSpPr>
        <p:spPr>
          <a:xfrm flipV="1">
            <a:off x="3056718" y="611344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261257" y="261257"/>
            <a:ext cx="2671043" cy="530492"/>
            <a:chOff x="4299773" y="1452059"/>
            <a:chExt cx="267104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015490" cy="460375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主要研究内容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3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sp>
        <p:nvSpPr>
          <p:cNvPr id="2" name="文本框 1"/>
          <p:cNvSpPr txBox="1"/>
          <p:nvPr userDrawn="1"/>
        </p:nvSpPr>
        <p:spPr>
          <a:xfrm>
            <a:off x="797405" y="956886"/>
            <a:ext cx="9601200" cy="566057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en-US" altLang="zh-CN" sz="2000" b="1">
                <a:latin typeface="楷体" charset="0"/>
                <a:ea typeface="楷体" charset="0"/>
                <a:cs typeface="楷体" charset="0"/>
              </a:rPr>
              <a:t>4</a:t>
            </a:r>
            <a:r>
              <a:rPr lang="zh-CN" altLang="en-US" sz="2000" b="1">
                <a:latin typeface="楷体" charset="0"/>
                <a:ea typeface="楷体" charset="0"/>
                <a:cs typeface="楷体" charset="0"/>
              </a:rPr>
              <a:t>、</a:t>
            </a:r>
            <a:r>
              <a:rPr lang="zh-CN" sz="2000" b="1">
                <a:solidFill>
                  <a:srgbClr val="333333"/>
                </a:solidFill>
                <a:latin typeface="楷体" charset="0"/>
                <a:ea typeface="楷体" charset="0"/>
                <a:cs typeface="楷体" charset="0"/>
                <a:sym typeface="+mn-ea"/>
              </a:rPr>
              <a:t>时空分布</a:t>
            </a:r>
            <a:endParaRPr lang="zh-CN" altLang="en-US" sz="2000" b="1">
              <a:latin typeface="楷体" charset="0"/>
              <a:ea typeface="楷体" charset="0"/>
              <a:cs typeface="楷体" charset="0"/>
            </a:endParaRPr>
          </a:p>
        </p:txBody>
      </p:sp>
      <p:pic>
        <p:nvPicPr>
          <p:cNvPr id="3" name="图片 2" descr="upload_post_object_v2_2037693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5023" y="2073252"/>
            <a:ext cx="3907283" cy="2352344"/>
          </a:xfrm>
          <a:prstGeom prst="rect">
            <a:avLst/>
          </a:prstGeom>
        </p:spPr>
      </p:pic>
      <p:pic>
        <p:nvPicPr>
          <p:cNvPr id="4" name="图片 3" descr="upload_post_object_v2_514111735"/>
          <p:cNvPicPr>
            <a:picLocks noChangeAspect="1"/>
          </p:cNvPicPr>
          <p:nvPr/>
        </p:nvPicPr>
        <p:blipFill>
          <a:blip r:embed="rId2"/>
          <a:srcRect t="1732"/>
          <a:stretch>
            <a:fillRect/>
          </a:stretch>
        </p:blipFill>
        <p:spPr>
          <a:xfrm>
            <a:off x="4664818" y="2073252"/>
            <a:ext cx="3973734" cy="2352344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9077124" y="2445375"/>
            <a:ext cx="2086542" cy="1621390"/>
          </a:xfrm>
          <a:prstGeom prst="rect">
            <a:avLst/>
          </a:prstGeom>
        </p:spPr>
        <p:txBody>
          <a:bodyPr wrap="square" rtlCol="0">
            <a:noAutofit/>
          </a:bodyPr>
          <a:p>
            <a:pPr marL="285750" indent="-285750">
              <a:buChar char="•"/>
            </a:pPr>
            <a:r>
              <a:rPr lang="zh-CN" altLang="en-US">
                <a:latin typeface="楷体" charset="0"/>
                <a:ea typeface="楷体" charset="0"/>
                <a:cs typeface="楷体" charset="0"/>
              </a:rPr>
              <a:t>分析共享单车的起点、</a:t>
            </a:r>
            <a:r>
              <a:rPr lang="zh-CN" altLang="en-US">
                <a:latin typeface="楷体" charset="0"/>
                <a:ea typeface="楷体" charset="0"/>
                <a:cs typeface="楷体" charset="0"/>
                <a:sym typeface="+mn-ea"/>
              </a:rPr>
              <a:t>终点</a:t>
            </a:r>
            <a:r>
              <a:rPr lang="zh-CN" altLang="en-US">
                <a:latin typeface="楷体" charset="0"/>
                <a:ea typeface="楷体" charset="0"/>
                <a:cs typeface="楷体" charset="0"/>
              </a:rPr>
              <a:t>分布情况</a:t>
            </a:r>
            <a:endParaRPr lang="zh-CN" altLang="en-US">
              <a:latin typeface="楷体" charset="0"/>
              <a:ea typeface="楷体" charset="0"/>
              <a:cs typeface="楷体" charset="0"/>
            </a:endParaRPr>
          </a:p>
          <a:p>
            <a:pPr marL="285750" indent="-285750">
              <a:buChar char="•"/>
            </a:pPr>
            <a:r>
              <a:rPr lang="zh-CN" altLang="en-US">
                <a:latin typeface="楷体" charset="0"/>
                <a:ea typeface="楷体" charset="0"/>
                <a:cs typeface="楷体" charset="0"/>
              </a:rPr>
              <a:t>发现潮汐现象等流量分布现象</a:t>
            </a:r>
            <a:endParaRPr lang="zh-CN" altLang="en-US">
              <a:latin typeface="楷体" charset="0"/>
              <a:ea typeface="楷体" charset="0"/>
              <a:cs typeface="楷体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cxnSp>
        <p:nvCxnSpPr>
          <p:cNvPr id="14" name="直接连接符 13"/>
          <p:cNvCxnSpPr/>
          <p:nvPr/>
        </p:nvCxnSpPr>
        <p:spPr>
          <a:xfrm flipV="1">
            <a:off x="2937767" y="532111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3557" y="202421"/>
            <a:ext cx="172409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SG" sz="3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SG" altLang="en-US" sz="3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158703" y="4271849"/>
            <a:ext cx="991879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1158702" y="4521971"/>
            <a:ext cx="774797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074940" y="3455432"/>
            <a:ext cx="385762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</a:pPr>
            <a:r>
              <a: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进度安排与完成情况</a:t>
            </a:r>
            <a:endParaRPr lang="zh-CN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3593063" cy="530492"/>
            <a:chOff x="4299773" y="1452059"/>
            <a:chExt cx="359306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93751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进度安排与完成情况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4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3753466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/>
        </p:nvGraphicFramePr>
        <p:xfrm>
          <a:off x="624634" y="1235977"/>
          <a:ext cx="10950575" cy="44919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06015"/>
                <a:gridCol w="8544560"/>
              </a:tblGrid>
              <a:tr h="507681">
                <a:tc rowSpan="3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数据处理</a:t>
                      </a:r>
                      <a:endParaRPr lang="zh-CN" altLang="en-US"/>
                    </a:p>
                    <a:p>
                      <a:pPr algn="ctr">
                        <a:buNone/>
                      </a:pPr>
                      <a:r>
                        <a:rPr lang="zh-CN" altLang="en-US"/>
                        <a:t>（</a:t>
                      </a:r>
                      <a:r>
                        <a:rPr lang="en-US" altLang="zh-CN"/>
                        <a:t>Done</a:t>
                      </a:r>
                      <a:r>
                        <a:rPr lang="zh-CN" altLang="en-US"/>
                        <a:t>）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5E0B4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marL="342900" indent="-342900" algn="l">
                        <a:buChar char="•"/>
                      </a:pPr>
                      <a:r>
                        <a:rPr lang="zh-CN" altLang="en-US">
                          <a:latin typeface="楷体" charset="0"/>
                          <a:ea typeface="楷体" charset="0"/>
                          <a:cs typeface="楷体" charset="0"/>
                        </a:rPr>
                        <a:t>对数据进行清洗、处理，实现了站点经纬度到站点名称的唯一对应</a:t>
                      </a:r>
                      <a:endParaRPr lang="zh-CN" altLang="en-US">
                        <a:latin typeface="楷体" charset="0"/>
                        <a:ea typeface="楷体" charset="0"/>
                        <a:cs typeface="楷体" charset="0"/>
                      </a:endParaRPr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2F0D9">
                        <a:alpha val="100000"/>
                      </a:srgbClr>
                    </a:solidFill>
                  </a:tcPr>
                </a:tc>
              </a:tr>
              <a:tr h="764540">
                <a:tc vMerge="1"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5E0B4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marL="342900" indent="-342900" algn="l">
                        <a:buChar char="•"/>
                      </a:pPr>
                      <a:r>
                        <a:rPr lang="zh-CN" altLang="en-US">
                          <a:latin typeface="楷体" charset="0"/>
                          <a:ea typeface="楷体" charset="0"/>
                          <a:cs typeface="楷体" charset="0"/>
                        </a:rPr>
                        <a:t>实现了</a:t>
                      </a:r>
                      <a:r>
                        <a:rPr lang="zh-CN" altLang="en-US" sz="1800"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基于用户指定的时间粒度不同级别（站点级别、网格级别、区域级别）的</a:t>
                      </a:r>
                      <a:r>
                        <a:rPr lang="zh-CN" altLang="en-US">
                          <a:latin typeface="楷体" charset="0"/>
                          <a:ea typeface="楷体" charset="0"/>
                          <a:cs typeface="楷体" charset="0"/>
                        </a:rPr>
                        <a:t>出入流量统计分析，并生成对应的特征矩阵。</a:t>
                      </a:r>
                      <a:endParaRPr lang="zh-CN" altLang="en-US">
                        <a:latin typeface="楷体" charset="0"/>
                        <a:ea typeface="楷体" charset="0"/>
                        <a:cs typeface="楷体" charset="0"/>
                      </a:endParaRPr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2F0D9">
                        <a:alpha val="100000"/>
                      </a:srgbClr>
                    </a:solidFill>
                  </a:tcPr>
                </a:tc>
              </a:tr>
              <a:tr h="443230">
                <a:tc vMerge="1"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marL="342900" indent="-342900" algn="l">
                        <a:buChar char="•"/>
                      </a:pPr>
                      <a:r>
                        <a:rPr lang="zh-CN" altLang="en-US">
                          <a:latin typeface="楷体" charset="0"/>
                          <a:ea typeface="楷体" charset="0"/>
                          <a:cs typeface="楷体" charset="0"/>
                        </a:rPr>
                        <a:t>完成了订单信息及站点信息的数据库存储设计</a:t>
                      </a:r>
                      <a:endParaRPr lang="zh-CN" altLang="en-US">
                        <a:latin typeface="楷体" charset="0"/>
                        <a:ea typeface="楷体" charset="0"/>
                        <a:cs typeface="楷体" charset="0"/>
                      </a:endParaRPr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2F0D9">
                        <a:alpha val="100000"/>
                      </a:srgbClr>
                    </a:solidFill>
                  </a:tcPr>
                </a:tc>
              </a:tr>
              <a:tr h="454267">
                <a:tc rowSpan="3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可视化平台的搭建</a:t>
                      </a:r>
                      <a:endParaRPr lang="zh-CN" altLang="en-US"/>
                    </a:p>
                    <a:p>
                      <a:pPr algn="ctr">
                        <a:buNone/>
                      </a:pPr>
                      <a:r>
                        <a:rPr lang="zh-CN" altLang="en-US"/>
                        <a:t>（</a:t>
                      </a:r>
                      <a:r>
                        <a:rPr lang="en-US" altLang="zh-CN"/>
                        <a:t>In Progress)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E699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marL="342900" indent="-342900" algn="l">
                        <a:buChar char="•"/>
                      </a:pPr>
                      <a:r>
                        <a:rPr lang="zh-CN" altLang="en-US">
                          <a:latin typeface="楷体" charset="0"/>
                          <a:ea typeface="楷体" charset="0"/>
                          <a:cs typeface="楷体" charset="0"/>
                        </a:rPr>
                        <a:t>实现站点的分筛，启发用户发现感兴趣的站点集</a:t>
                      </a:r>
                      <a:endParaRPr lang="zh-CN" altLang="en-US">
                        <a:latin typeface="楷体" charset="0"/>
                        <a:ea typeface="楷体" charset="0"/>
                        <a:cs typeface="楷体" charset="0"/>
                      </a:endParaRPr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2CC">
                        <a:alpha val="100000"/>
                      </a:srgbClr>
                    </a:solidFill>
                  </a:tcPr>
                </a:tc>
              </a:tr>
              <a:tr h="451863">
                <a:tc vMerge="1"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E699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marL="342900" indent="-342900" algn="l">
                        <a:buChar char="•"/>
                      </a:pPr>
                      <a:r>
                        <a:rPr lang="zh-CN" altLang="en-US">
                          <a:latin typeface="楷体" charset="0"/>
                          <a:ea typeface="楷体" charset="0"/>
                          <a:cs typeface="楷体" charset="0"/>
                        </a:rPr>
                        <a:t>对给定的流量数据，探索其时间、空间分布，并绘制展示相关可视化图像</a:t>
                      </a:r>
                      <a:endParaRPr lang="zh-CN" altLang="en-US">
                        <a:latin typeface="楷体" charset="0"/>
                        <a:ea typeface="楷体" charset="0"/>
                        <a:cs typeface="楷体" charset="0"/>
                      </a:endParaRPr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2CC">
                        <a:alpha val="100000"/>
                      </a:srgbClr>
                    </a:solidFill>
                  </a:tcPr>
                </a:tc>
              </a:tr>
              <a:tr h="444500">
                <a:tc vMerge="1"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E699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marL="342900" indent="-342900" algn="l">
                        <a:buChar char="•"/>
                      </a:pPr>
                      <a:r>
                        <a:rPr lang="zh-CN" altLang="en-US">
                          <a:latin typeface="楷体" charset="0"/>
                          <a:ea typeface="楷体" charset="0"/>
                          <a:cs typeface="楷体" charset="0"/>
                        </a:rPr>
                        <a:t>实现截图对比等平台工具，方便用户进行分析</a:t>
                      </a:r>
                      <a:endParaRPr lang="zh-CN" altLang="en-US">
                        <a:latin typeface="楷体" charset="0"/>
                        <a:ea typeface="楷体" charset="0"/>
                        <a:cs typeface="楷体" charset="0"/>
                      </a:endParaRPr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2CC">
                        <a:alpha val="100000"/>
                      </a:srgbClr>
                    </a:solidFill>
                  </a:tcPr>
                </a:tc>
              </a:tr>
              <a:tr h="444500">
                <a:tc rowSpan="2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可视化效果的优化</a:t>
                      </a:r>
                      <a:endParaRPr lang="zh-CN" altLang="en-US"/>
                    </a:p>
                    <a:p>
                      <a:pPr algn="ctr">
                        <a:buNone/>
                      </a:pPr>
                      <a:r>
                        <a:rPr lang="zh-CN" altLang="en-US"/>
                        <a:t>（</a:t>
                      </a:r>
                      <a:r>
                        <a:rPr lang="en-US" altLang="zh-CN"/>
                        <a:t>To Do)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8CBA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marL="342900" indent="-342900" algn="l">
                        <a:buChar char="•"/>
                      </a:pPr>
                      <a:r>
                        <a:rPr lang="zh-CN" altLang="en-US" sz="1800">
                          <a:latin typeface="楷体" charset="0"/>
                          <a:ea typeface="楷体" charset="0"/>
                          <a:cs typeface="楷体" charset="0"/>
                          <a:sym typeface="+mn-ea"/>
                        </a:rPr>
                        <a:t>对给定的流量数据，绘制展示其时空分布，让图像动起来</a:t>
                      </a:r>
                      <a:endParaRPr lang="zh-CN" altLang="en-US">
                        <a:latin typeface="楷体" charset="0"/>
                        <a:ea typeface="楷体" charset="0"/>
                        <a:cs typeface="楷体" charset="0"/>
                      </a:endParaRPr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BE5D6">
                        <a:alpha val="100000"/>
                      </a:srgbClr>
                    </a:solidFill>
                  </a:tcPr>
                </a:tc>
              </a:tr>
              <a:tr h="444500">
                <a:tc vMerge="1"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8CBAD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marL="342900" indent="-342900" algn="l">
                        <a:buChar char="•"/>
                      </a:pPr>
                      <a:r>
                        <a:rPr lang="zh-CN" altLang="en-US">
                          <a:latin typeface="楷体" charset="0"/>
                          <a:ea typeface="楷体" charset="0"/>
                          <a:cs typeface="楷体" charset="0"/>
                        </a:rPr>
                        <a:t>提供用户交互式的对比分析展示</a:t>
                      </a:r>
                      <a:endParaRPr lang="zh-CN" altLang="en-US">
                        <a:latin typeface="楷体" charset="0"/>
                        <a:ea typeface="楷体" charset="0"/>
                        <a:cs typeface="楷体" charset="0"/>
                      </a:endParaRPr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BE5D6">
                        <a:alpha val="10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3593063" cy="530492"/>
            <a:chOff x="4299773" y="1452059"/>
            <a:chExt cx="359306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93751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进度安排与完成情况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4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3753466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pic>
        <p:nvPicPr>
          <p:cNvPr id="7" name="图片 6" descr="upload_post_object_v2_8864934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3083" y="1449917"/>
            <a:ext cx="5503333" cy="3820583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544893" y="2299184"/>
            <a:ext cx="5090100" cy="1820741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sz="2000" b="1">
                <a:solidFill>
                  <a:srgbClr val="24292F"/>
                </a:solidFill>
                <a:latin typeface="楷体" charset="0"/>
                <a:ea typeface="楷体" charset="0"/>
                <a:cs typeface="楷体" charset="0"/>
              </a:rPr>
              <a:t>    </a:t>
            </a:r>
            <a:r>
              <a:rPr lang="zh-CN" sz="2000" b="1" u="none">
                <a:solidFill>
                  <a:srgbClr val="24292F"/>
                </a:solidFill>
                <a:latin typeface="楷体" charset="0"/>
                <a:ea typeface="楷体" charset="0"/>
                <a:cs typeface="楷体" charset="0"/>
              </a:rPr>
              <a:t>数据处理</a:t>
            </a:r>
            <a:r>
              <a:rPr lang="zh-CN" altLang="en-US" sz="2000" b="1" u="none">
                <a:solidFill>
                  <a:srgbClr val="24292F"/>
                </a:solidFill>
                <a:latin typeface="楷体" charset="0"/>
                <a:ea typeface="楷体" charset="0"/>
                <a:cs typeface="楷体" charset="0"/>
              </a:rPr>
              <a:t>：</a:t>
            </a:r>
            <a:endParaRPr lang="zh-CN" sz="2000" b="1" u="none">
              <a:solidFill>
                <a:srgbClr val="24292F"/>
              </a:solidFill>
              <a:latin typeface="楷体" charset="0"/>
              <a:ea typeface="楷体" charset="0"/>
              <a:cs typeface="楷体" charset="0"/>
            </a:endParaRPr>
          </a:p>
          <a:p>
            <a:pPr marL="628650" lvl="1" indent="-171450">
              <a:buChar char="•"/>
            </a:pPr>
            <a:r>
              <a:rPr lang="zh-CN" b="0" u="none">
                <a:solidFill>
                  <a:srgbClr val="24292F"/>
                </a:solidFill>
                <a:latin typeface="楷体" charset="0"/>
                <a:ea typeface="楷体" charset="0"/>
                <a:cs typeface="楷体" charset="0"/>
              </a:rPr>
              <a:t>对站点名和站点经纬度进行了唯一对应，</a:t>
            </a:r>
            <a:endParaRPr lang="zh-CN" b="0" u="none">
              <a:solidFill>
                <a:srgbClr val="24292F"/>
              </a:solidFill>
              <a:latin typeface="楷体" charset="0"/>
              <a:ea typeface="楷体" charset="0"/>
              <a:cs typeface="楷体" charset="0"/>
            </a:endParaRPr>
          </a:p>
          <a:p>
            <a:pPr marL="628650" lvl="1" indent="-171450">
              <a:buChar char="•"/>
            </a:pPr>
            <a:r>
              <a:rPr lang="zh-CN" b="0" u="none">
                <a:solidFill>
                  <a:srgbClr val="24292F"/>
                </a:solidFill>
                <a:latin typeface="楷体" charset="0"/>
                <a:ea typeface="楷体" charset="0"/>
                <a:cs typeface="楷体" charset="0"/>
              </a:rPr>
              <a:t>处理站点重命名和错误记录站点名的数据</a:t>
            </a:r>
            <a:endParaRPr lang="zh-CN" b="0" u="none">
              <a:solidFill>
                <a:srgbClr val="24292F"/>
              </a:solidFill>
              <a:latin typeface="楷体" charset="0"/>
              <a:ea typeface="楷体" charset="0"/>
              <a:cs typeface="楷体" charset="0"/>
            </a:endParaRPr>
          </a:p>
          <a:p>
            <a:pPr marL="628650" lvl="1" indent="-171450">
              <a:buChar char="•"/>
            </a:pPr>
            <a:r>
              <a:rPr lang="zh-CN" b="0" u="none">
                <a:solidFill>
                  <a:srgbClr val="24292F"/>
                </a:solidFill>
                <a:latin typeface="楷体" charset="0"/>
                <a:ea typeface="楷体" charset="0"/>
                <a:cs typeface="楷体" charset="0"/>
              </a:rPr>
              <a:t>对站点进行了区域级的划分</a:t>
            </a:r>
            <a:endParaRPr lang="zh-CN" b="0" u="none">
              <a:solidFill>
                <a:srgbClr val="24292F"/>
              </a:solidFill>
              <a:latin typeface="楷体" charset="0"/>
              <a:ea typeface="楷体" charset="0"/>
              <a:cs typeface="楷体" charset="0"/>
            </a:endParaRPr>
          </a:p>
          <a:p>
            <a:pPr marL="628650" lvl="1" indent="-171450">
              <a:buChar char="•"/>
            </a:pPr>
            <a:r>
              <a:rPr lang="zh-CN">
                <a:solidFill>
                  <a:srgbClr val="24292F"/>
                </a:solidFill>
                <a:latin typeface="楷体" charset="0"/>
                <a:ea typeface="楷体" charset="0"/>
                <a:cs typeface="楷体" charset="0"/>
                <a:sym typeface="+mn-ea"/>
              </a:rPr>
              <a:t>对站点进行了</a:t>
            </a:r>
            <a:r>
              <a:rPr lang="zh-CN" altLang="en-US">
                <a:solidFill>
                  <a:srgbClr val="24292F"/>
                </a:solidFill>
                <a:latin typeface="楷体" charset="0"/>
                <a:ea typeface="楷体" charset="0"/>
                <a:cs typeface="楷体" charset="0"/>
                <a:sym typeface="+mn-ea"/>
              </a:rPr>
              <a:t>网格</a:t>
            </a:r>
            <a:r>
              <a:rPr lang="zh-CN">
                <a:solidFill>
                  <a:srgbClr val="24292F"/>
                </a:solidFill>
                <a:latin typeface="楷体" charset="0"/>
                <a:ea typeface="楷体" charset="0"/>
                <a:cs typeface="楷体" charset="0"/>
                <a:sym typeface="+mn-ea"/>
              </a:rPr>
              <a:t>级的划分</a:t>
            </a:r>
            <a:endParaRPr lang="zh-CN" b="0" u="none">
              <a:solidFill>
                <a:srgbClr val="24292F"/>
              </a:solidFill>
              <a:latin typeface="楷体" charset="0"/>
              <a:ea typeface="楷体" charset="0"/>
              <a:cs typeface="楷体" charset="0"/>
            </a:endParaRPr>
          </a:p>
          <a:p>
            <a:pPr indent="0">
              <a:buNone/>
            </a:pPr>
            <a:endParaRPr lang="zh-CN" b="0" u="none">
              <a:solidFill>
                <a:srgbClr val="24292F"/>
              </a:solidFill>
              <a:latin typeface="楷体" charset="0"/>
              <a:ea typeface="楷体" charset="0"/>
              <a:cs typeface="楷体" charset="0"/>
            </a:endParaRPr>
          </a:p>
          <a:p>
            <a:pPr marL="285750" indent="-285750"/>
            <a:endParaRPr lang="zh-CN" altLang="en-US">
              <a:latin typeface="楷体" charset="0"/>
              <a:ea typeface="楷体" charset="0"/>
              <a:cs typeface="楷体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3593063" cy="530492"/>
            <a:chOff x="4299773" y="1452059"/>
            <a:chExt cx="359306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93751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进度安排与完成情况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4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3753466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pic>
        <p:nvPicPr>
          <p:cNvPr id="2" name="图片 1" descr="upload_post_object_v2_3189745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406" y="1395458"/>
            <a:ext cx="3309230" cy="3455421"/>
          </a:xfrm>
          <a:prstGeom prst="rect">
            <a:avLst/>
          </a:prstGeom>
        </p:spPr>
      </p:pic>
      <p:pic>
        <p:nvPicPr>
          <p:cNvPr id="5" name="图片 4" descr="upload_post_object_v2_2273706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429" y="1382168"/>
            <a:ext cx="2724466" cy="3428841"/>
          </a:xfrm>
          <a:prstGeom prst="rect">
            <a:avLst/>
          </a:prstGeom>
        </p:spPr>
      </p:pic>
      <p:pic>
        <p:nvPicPr>
          <p:cNvPr id="6" name="图片 5" descr="upload_post_object_v2_2006920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558" y="2458665"/>
            <a:ext cx="2643409" cy="1670834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1265049" y="1384826"/>
            <a:ext cx="3521871" cy="398780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zh-CN" altLang="en-US" sz="2000" b="1">
                <a:latin typeface="楷体" charset="0"/>
                <a:ea typeface="楷体" charset="0"/>
                <a:cs typeface="楷体" charset="0"/>
              </a:rPr>
              <a:t>信息的数据库存储：</a:t>
            </a:r>
            <a:endParaRPr lang="zh-CN" altLang="en-US" sz="2000" b="1">
              <a:latin typeface="楷体" charset="0"/>
              <a:ea typeface="楷体" charset="0"/>
              <a:cs typeface="楷体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74665" y="2228279"/>
            <a:ext cx="183578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目</a:t>
            </a:r>
            <a:endParaRPr lang="en-US" altLang="zh-CN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dist"/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录</a:t>
            </a:r>
            <a:endParaRPr lang="zh-SG" altLang="en-US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5336399" y="1175135"/>
            <a:ext cx="3899133" cy="530492"/>
            <a:chOff x="4299773" y="1452059"/>
            <a:chExt cx="389913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32435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研究背景、目的及意义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378DC0"/>
              </a:solidFill>
              <a:ln>
                <a:solidFill>
                  <a:srgbClr val="378D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11" name="矩形: 圆角 10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378DC0"/>
                    </a:solidFill>
                  </a:rPr>
                  <a:t>1</a:t>
                </a:r>
                <a:endParaRPr lang="zh-SG" altLang="en-US" b="1" dirty="0">
                  <a:solidFill>
                    <a:srgbClr val="378DC0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5336399" y="2011591"/>
            <a:ext cx="2976478" cy="530492"/>
            <a:chOff x="4299773" y="2134951"/>
            <a:chExt cx="2976478" cy="530492"/>
          </a:xfrm>
        </p:grpSpPr>
        <p:grpSp>
          <p:nvGrpSpPr>
            <p:cNvPr id="13" name="组合 12"/>
            <p:cNvGrpSpPr/>
            <p:nvPr/>
          </p:nvGrpSpPr>
          <p:grpSpPr>
            <a:xfrm>
              <a:off x="4299773" y="2134951"/>
              <a:ext cx="530492" cy="530492"/>
              <a:chOff x="5416598" y="4355615"/>
              <a:chExt cx="530492" cy="530492"/>
            </a:xfrm>
          </p:grpSpPr>
          <p:sp>
            <p:nvSpPr>
              <p:cNvPr id="14" name="矩形: 圆角 13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378DC0"/>
              </a:solidFill>
              <a:ln>
                <a:solidFill>
                  <a:srgbClr val="378D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5" name="矩形: 圆角 14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378DC0"/>
                    </a:solidFill>
                  </a:rPr>
                  <a:t>2</a:t>
                </a:r>
                <a:endParaRPr lang="zh-SG" altLang="en-US" b="1" dirty="0">
                  <a:solidFill>
                    <a:srgbClr val="378DC0"/>
                  </a:solidFill>
                </a:endParaRPr>
              </a:p>
            </p:txBody>
          </p:sp>
        </p:grpSp>
        <p:sp>
          <p:nvSpPr>
            <p:cNvPr id="28" name="矩形 27"/>
            <p:cNvSpPr/>
            <p:nvPr/>
          </p:nvSpPr>
          <p:spPr>
            <a:xfrm>
              <a:off x="4955326" y="2169364"/>
              <a:ext cx="2320925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国内外研究现状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336399" y="2848047"/>
            <a:ext cx="2671043" cy="530492"/>
            <a:chOff x="4299773" y="2817843"/>
            <a:chExt cx="2671043" cy="530492"/>
          </a:xfrm>
        </p:grpSpPr>
        <p:grpSp>
          <p:nvGrpSpPr>
            <p:cNvPr id="16" name="组合 15"/>
            <p:cNvGrpSpPr/>
            <p:nvPr/>
          </p:nvGrpSpPr>
          <p:grpSpPr>
            <a:xfrm>
              <a:off x="4299773" y="2817843"/>
              <a:ext cx="530492" cy="530492"/>
              <a:chOff x="5416598" y="4355615"/>
              <a:chExt cx="530492" cy="530492"/>
            </a:xfrm>
          </p:grpSpPr>
          <p:sp>
            <p:nvSpPr>
              <p:cNvPr id="17" name="矩形: 圆角 16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378DC0"/>
              </a:solidFill>
              <a:ln>
                <a:solidFill>
                  <a:srgbClr val="378D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8" name="矩形: 圆角 17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378DC0"/>
                    </a:solidFill>
                  </a:rPr>
                  <a:t>3</a:t>
                </a:r>
                <a:endParaRPr lang="zh-SG" altLang="en-US" b="1" dirty="0">
                  <a:solidFill>
                    <a:srgbClr val="378DC0"/>
                  </a:solidFill>
                </a:endParaRPr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4955326" y="2852256"/>
              <a:ext cx="201549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主要研究内容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336399" y="3683423"/>
            <a:ext cx="3593063" cy="530492"/>
            <a:chOff x="4299773" y="3506149"/>
            <a:chExt cx="3593063" cy="530492"/>
          </a:xfrm>
        </p:grpSpPr>
        <p:grpSp>
          <p:nvGrpSpPr>
            <p:cNvPr id="19" name="组合 18"/>
            <p:cNvGrpSpPr/>
            <p:nvPr/>
          </p:nvGrpSpPr>
          <p:grpSpPr>
            <a:xfrm>
              <a:off x="4299773" y="3506149"/>
              <a:ext cx="530492" cy="530492"/>
              <a:chOff x="5416598" y="4355615"/>
              <a:chExt cx="530492" cy="530492"/>
            </a:xfrm>
          </p:grpSpPr>
          <p:sp>
            <p:nvSpPr>
              <p:cNvPr id="20" name="矩形: 圆角 19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378DC0"/>
              </a:solidFill>
              <a:ln>
                <a:solidFill>
                  <a:srgbClr val="378D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 dirty="0">
                  <a:solidFill>
                    <a:srgbClr val="378DC0"/>
                  </a:solidFill>
                </a:endParaRPr>
              </a:p>
            </p:txBody>
          </p:sp>
          <p:sp>
            <p:nvSpPr>
              <p:cNvPr id="21" name="矩形: 圆角 20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378DC0"/>
                    </a:solidFill>
                  </a:rPr>
                  <a:t>4</a:t>
                </a:r>
                <a:endParaRPr lang="zh-SG" altLang="en-US" b="1" dirty="0">
                  <a:solidFill>
                    <a:srgbClr val="378DC0"/>
                  </a:solidFill>
                </a:endParaRPr>
              </a:p>
            </p:txBody>
          </p:sp>
        </p:grpSp>
        <p:sp>
          <p:nvSpPr>
            <p:cNvPr id="30" name="矩形 29"/>
            <p:cNvSpPr/>
            <p:nvPr/>
          </p:nvSpPr>
          <p:spPr>
            <a:xfrm>
              <a:off x="4955326" y="3538218"/>
              <a:ext cx="293751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进度安排与完成情况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5336399" y="4548524"/>
            <a:ext cx="2060173" cy="530492"/>
            <a:chOff x="4299773" y="4194455"/>
            <a:chExt cx="2060173" cy="530492"/>
          </a:xfrm>
        </p:grpSpPr>
        <p:grpSp>
          <p:nvGrpSpPr>
            <p:cNvPr id="22" name="组合 21"/>
            <p:cNvGrpSpPr/>
            <p:nvPr/>
          </p:nvGrpSpPr>
          <p:grpSpPr>
            <a:xfrm>
              <a:off x="4299773" y="4194455"/>
              <a:ext cx="530492" cy="530492"/>
              <a:chOff x="5416598" y="4355615"/>
              <a:chExt cx="530492" cy="530492"/>
            </a:xfrm>
          </p:grpSpPr>
          <p:sp>
            <p:nvSpPr>
              <p:cNvPr id="23" name="矩形: 圆角 22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378DC0"/>
              </a:solidFill>
              <a:ln>
                <a:solidFill>
                  <a:srgbClr val="378D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24" name="矩形: 圆角 23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378DC0"/>
                    </a:solidFill>
                  </a:rPr>
                  <a:t>5</a:t>
                </a:r>
                <a:endParaRPr lang="zh-SG" altLang="en-US" b="1" dirty="0">
                  <a:solidFill>
                    <a:srgbClr val="378DC0"/>
                  </a:solidFill>
                </a:endParaRPr>
              </a:p>
            </p:txBody>
          </p:sp>
        </p:grpSp>
        <p:sp>
          <p:nvSpPr>
            <p:cNvPr id="31" name="矩形 30"/>
            <p:cNvSpPr/>
            <p:nvPr/>
          </p:nvSpPr>
          <p:spPr>
            <a:xfrm>
              <a:off x="4955326" y="4228868"/>
              <a:ext cx="140462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参考文献</a:t>
              </a:r>
              <a:endParaRPr lang="zh-SG" altLang="en-US" sz="24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27365" y="6130290"/>
            <a:ext cx="3658235" cy="59245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160543" y="165500"/>
            <a:ext cx="3593063" cy="530492"/>
            <a:chOff x="4299773" y="1452059"/>
            <a:chExt cx="359306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937510" cy="460375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进度安排与完成情况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4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3557" y="202421"/>
            <a:ext cx="1724098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charset="0"/>
                <a:ea typeface="黑体" charset="0"/>
              </a:rPr>
              <a:t>5</a:t>
            </a:r>
            <a:endParaRPr lang="zh-SG" altLang="en-US" sz="3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158703" y="4271849"/>
            <a:ext cx="991879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1158702" y="4521971"/>
            <a:ext cx="774797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074940" y="3455432"/>
            <a:ext cx="181102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</a:pPr>
            <a:r>
              <a: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参考文献</a:t>
            </a:r>
            <a:endParaRPr lang="zh-CN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2060173" cy="530492"/>
            <a:chOff x="4299773" y="1452059"/>
            <a:chExt cx="206017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140462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参考文献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5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2220904" y="425790"/>
            <a:ext cx="8706821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611344" y="1993512"/>
            <a:ext cx="11030766" cy="2312474"/>
          </a:xfrm>
          <a:prstGeom prst="rect">
            <a:avLst/>
          </a:prstGeom>
        </p:spPr>
        <p:txBody>
          <a:bodyPr wrap="square" rtlCol="0">
            <a:noAutofit/>
          </a:bodyPr>
          <a:p>
            <a:endParaRPr lang="en-US" b="0" u="none">
              <a:solidFill>
                <a:srgbClr val="333333"/>
              </a:solidFill>
              <a:latin typeface="-apple-system" charset="0"/>
            </a:endParaRPr>
          </a:p>
          <a:p>
            <a:endParaRPr lang="zh-CN" altLang="en-US"/>
          </a:p>
          <a:p>
            <a:r>
              <a:rPr lang="zh-CN" altLang="en-US" b="1" dirty="0">
                <a:latin typeface="楷体" charset="0"/>
                <a:ea typeface="楷体" charset="0"/>
                <a:cs typeface="楷体" charset="0"/>
                <a:sym typeface="+mn-ea"/>
              </a:rPr>
              <a:t>参考文献</a:t>
            </a:r>
            <a:r>
              <a:rPr lang="en-US" altLang="zh-CN">
                <a:latin typeface="楷体" charset="0"/>
                <a:ea typeface="楷体" charset="0"/>
                <a:cs typeface="楷体" charset="0"/>
                <a:sym typeface="+mn-ea"/>
              </a:rPr>
              <a:t>:</a:t>
            </a:r>
            <a:endParaRPr lang="en-US" altLang="zh-CN">
              <a:latin typeface="楷体" charset="0"/>
              <a:ea typeface="楷体" charset="0"/>
              <a:cs typeface="楷体" charset="0"/>
              <a:sym typeface="+mn-ea"/>
            </a:endParaRPr>
          </a:p>
          <a:p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[1]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潘纪成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,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李旭健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,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熊玖朋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.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基于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Python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的单车数据可视化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[J].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软件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,2020,41(12):192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-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197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+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207.</a:t>
            </a:r>
            <a:endParaRPr lang="en-US" altLang="zh-CN" sz="1600">
              <a:latin typeface="楷体" charset="0"/>
              <a:ea typeface="楷体" charset="0"/>
              <a:cs typeface="楷体" charset="0"/>
            </a:endParaRPr>
          </a:p>
          <a:p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[2]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张昊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,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张健钦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,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王家川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,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石睿轩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,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陆浩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,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张安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.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基于云存储的城市交通大数据可视化系统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[J].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科学技术创新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,2021(01):81</a:t>
            </a:r>
            <a:r>
              <a:rPr lang="zh-CN" altLang="en-US" sz="1600">
                <a:latin typeface="楷体" charset="0"/>
                <a:ea typeface="楷体" charset="0"/>
                <a:cs typeface="楷体" charset="0"/>
                <a:sym typeface="+mn-ea"/>
              </a:rPr>
              <a:t>-</a:t>
            </a:r>
            <a:r>
              <a:rPr lang="en-US" altLang="zh-CN" sz="1600">
                <a:latin typeface="楷体" charset="0"/>
                <a:ea typeface="楷体" charset="0"/>
                <a:cs typeface="楷体" charset="0"/>
                <a:sym typeface="+mn-ea"/>
              </a:rPr>
              <a:t>82.</a:t>
            </a:r>
            <a:endParaRPr lang="en-US" altLang="zh-CN" sz="1600">
              <a:latin typeface="楷体" charset="0"/>
              <a:ea typeface="楷体" charset="0"/>
              <a:cs typeface="楷体" charset="0"/>
              <a:sym typeface="+mn-ea"/>
            </a:endParaRPr>
          </a:p>
          <a:p>
            <a:r>
              <a:rPr lang="zh-CN" sz="1600">
                <a:solidFill>
                  <a:srgbClr val="333333"/>
                </a:solidFill>
                <a:latin typeface="楷体" charset="0"/>
                <a:ea typeface="楷体" charset="0"/>
                <a:cs typeface="楷体" charset="0"/>
                <a:sym typeface="+mn-ea"/>
              </a:rPr>
              <a:t>[</a:t>
            </a:r>
            <a:r>
              <a:rPr lang="en-US" altLang="zh-CN" sz="1600">
                <a:solidFill>
                  <a:srgbClr val="333333"/>
                </a:solidFill>
                <a:latin typeface="楷体" charset="0"/>
                <a:ea typeface="楷体" charset="0"/>
                <a:cs typeface="楷体" charset="0"/>
                <a:sym typeface="+mn-ea"/>
              </a:rPr>
              <a:t>3</a:t>
            </a:r>
            <a:r>
              <a:rPr lang="zh-CN" sz="1600">
                <a:solidFill>
                  <a:srgbClr val="333333"/>
                </a:solidFill>
                <a:latin typeface="楷体" charset="0"/>
                <a:ea typeface="楷体" charset="0"/>
                <a:cs typeface="楷体" charset="0"/>
                <a:sym typeface="+mn-ea"/>
              </a:rPr>
              <a:t>]李季倬,夏婷,朱敏.面向公交站点优化的多源数据可视分析方法[J/OL].小型微型计算机系统:1-7[2021-10-15]</a:t>
            </a:r>
            <a:endParaRPr lang="zh-CN" altLang="en-US" sz="1600">
              <a:latin typeface="楷体" charset="0"/>
              <a:ea typeface="楷体" charset="0"/>
              <a:cs typeface="楷体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sustech.edu.cn/wp-content/themes/twentyseventeen/images/sustech-logo-cn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199" y="2258587"/>
            <a:ext cx="7008714" cy="13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3202909" y="3827543"/>
            <a:ext cx="6219757" cy="8106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en-US" sz="4000" b="0" u="none">
                <a:solidFill>
                  <a:srgbClr val="FFFFFF"/>
                </a:solidFill>
                <a:latin typeface="Arial" panose="020B0604020202020204" pitchFamily="34" charset="0"/>
              </a:rPr>
              <a:t>Thanks for </a:t>
            </a:r>
            <a:r>
              <a:rPr lang="en-US" altLang="zh-CN" sz="4000" b="0" u="none">
                <a:solidFill>
                  <a:srgbClr val="FFFFFF"/>
                </a:solidFill>
                <a:latin typeface="Arial" panose="020B0604020202020204" pitchFamily="34" charset="0"/>
              </a:rPr>
              <a:t>your</a:t>
            </a:r>
            <a:r>
              <a:rPr lang="en-US" sz="4000" b="0" u="none">
                <a:solidFill>
                  <a:srgbClr val="FFFFFF"/>
                </a:solidFill>
                <a:latin typeface="Arial" panose="020B0604020202020204" pitchFamily="34" charset="0"/>
              </a:rPr>
              <a:t> listening</a:t>
            </a:r>
            <a:r>
              <a:rPr lang="zh-CN" alt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黑体" panose="02010609060101010101" pitchFamily="49" charset="-122"/>
              </a:rPr>
              <a:t>！</a:t>
            </a:r>
            <a:endParaRPr lang="zh-SG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3557" y="202421"/>
            <a:ext cx="172409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SG" sz="3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SG" altLang="en-US" sz="3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158703" y="4271849"/>
            <a:ext cx="991879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1158702" y="4521971"/>
            <a:ext cx="774797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074940" y="3455432"/>
            <a:ext cx="426593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</a:pPr>
            <a:r>
              <a: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研究背景、目的及意义</a:t>
            </a:r>
            <a:endParaRPr lang="en-US" altLang="zh-C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4533538" cy="530492"/>
            <a:chOff x="4299773" y="1452059"/>
            <a:chExt cx="4533538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387798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研究背景、目的及意义介绍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0070C0"/>
                    </a:solidFill>
                  </a:rPr>
                  <a:t>1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4694081" y="425789"/>
            <a:ext cx="7179159" cy="4957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pic>
        <p:nvPicPr>
          <p:cNvPr id="100" name="图片 99"/>
          <p:cNvPicPr/>
          <p:nvPr/>
        </p:nvPicPr>
        <p:blipFill>
          <a:blip r:embed="rId2"/>
          <a:stretch>
            <a:fillRect/>
          </a:stretch>
        </p:blipFill>
        <p:spPr>
          <a:xfrm>
            <a:off x="3728204" y="1995026"/>
            <a:ext cx="4737370" cy="2869659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0" name="组合 39"/>
          <p:cNvGrpSpPr/>
          <p:nvPr>
            <p:custDataLst>
              <p:tags r:id="rId3"/>
            </p:custDataLst>
          </p:nvPr>
        </p:nvGrpSpPr>
        <p:grpSpPr>
          <a:xfrm>
            <a:off x="1022879" y="1396518"/>
            <a:ext cx="2490334" cy="4086250"/>
            <a:chOff x="649484" y="3044101"/>
            <a:chExt cx="1212180" cy="1988999"/>
          </a:xfrm>
        </p:grpSpPr>
        <p:sp>
          <p:nvSpPr>
            <p:cNvPr id="41" name="直角三角形 40"/>
            <p:cNvSpPr/>
            <p:nvPr>
              <p:custDataLst>
                <p:tags r:id="rId4"/>
              </p:custDataLst>
            </p:nvPr>
          </p:nvSpPr>
          <p:spPr>
            <a:xfrm>
              <a:off x="1136063" y="3044101"/>
              <a:ext cx="162194" cy="153657"/>
            </a:xfrm>
            <a:prstGeom prst="rtTriangle">
              <a:avLst/>
            </a:prstGeom>
            <a:solidFill>
              <a:srgbClr val="3B9DBB">
                <a:lumMod val="40000"/>
                <a:lumOff val="60000"/>
              </a:srgbClr>
            </a:solidFill>
            <a:ln>
              <a:noFill/>
            </a:ln>
          </p:spPr>
          <p:style>
            <a:lnRef idx="2">
              <a:srgbClr val="3B9DBB">
                <a:shade val="50000"/>
              </a:srgbClr>
            </a:lnRef>
            <a:fillRef idx="1">
              <a:srgbClr val="3B9DBB"/>
            </a:fillRef>
            <a:effectRef idx="0">
              <a:srgbClr val="3B9DBB"/>
            </a:effectRef>
            <a:fontRef idx="minor">
              <a:srgbClr val="FFFFFF"/>
            </a:fontRef>
          </p:style>
          <p:txBody>
            <a:bodyPr rtlCol="0" anchor="ctr">
              <a:normAutofit fontScale="25000" lnSpcReduction="20000"/>
            </a:bodyPr>
            <a:p>
              <a:pPr algn="ctr"/>
              <a:endParaRPr lang="zh-CN" altLang="en-US" sz="2000">
                <a:sym typeface="Arial" panose="020B0604020202020204" pitchFamily="34" charset="0"/>
              </a:endParaRPr>
            </a:p>
          </p:txBody>
        </p:sp>
        <p:sp>
          <p:nvSpPr>
            <p:cNvPr id="42" name="矩形 41"/>
            <p:cNvSpPr/>
            <p:nvPr>
              <p:custDataLst>
                <p:tags r:id="rId5"/>
              </p:custDataLst>
            </p:nvPr>
          </p:nvSpPr>
          <p:spPr>
            <a:xfrm>
              <a:off x="649484" y="3197757"/>
              <a:ext cx="1212180" cy="1835343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3B9DBB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rgbClr val="3B9DBB">
                <a:shade val="50000"/>
              </a:srgbClr>
            </a:lnRef>
            <a:fillRef idx="1">
              <a:srgbClr val="3B9DBB"/>
            </a:fillRef>
            <a:effectRef idx="0">
              <a:srgbClr val="3B9DBB"/>
            </a:effectRef>
            <a:fontRef idx="minor">
              <a:srgbClr val="FFFFFF"/>
            </a:fontRef>
          </p:style>
          <p:txBody>
            <a:bodyPr rtlCol="0" anchor="ctr">
              <a:normAutofit/>
            </a:bodyPr>
            <a:p>
              <a:pPr algn="just"/>
              <a:r>
                <a:rPr lang="zh-CN" altLang="en-US" sz="2000" dirty="0">
                  <a:solidFill>
                    <a:srgbClr val="3B9DBB"/>
                  </a:solidFill>
                  <a:sym typeface="Arial" panose="020B0604020202020204" pitchFamily="34" charset="0"/>
                </a:rPr>
                <a:t>共享单车成为解决人们出行“最后一公里”这一问题的不二之选，极大丰富了出行方式</a:t>
              </a:r>
              <a:endParaRPr lang="zh-CN" altLang="en-US" sz="2000" dirty="0">
                <a:solidFill>
                  <a:srgbClr val="3B9DBB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43" name="任意多边形 42"/>
            <p:cNvSpPr/>
            <p:nvPr>
              <p:custDataLst>
                <p:tags r:id="rId6"/>
              </p:custDataLst>
            </p:nvPr>
          </p:nvSpPr>
          <p:spPr>
            <a:xfrm>
              <a:off x="709239" y="3044101"/>
              <a:ext cx="418288" cy="478044"/>
            </a:xfrm>
            <a:custGeom>
              <a:avLst/>
              <a:gdLst>
                <a:gd name="connsiteX0" fmla="*/ 0 w 466725"/>
                <a:gd name="connsiteY0" fmla="*/ 0 h 533401"/>
                <a:gd name="connsiteX1" fmla="*/ 466725 w 466725"/>
                <a:gd name="connsiteY1" fmla="*/ 0 h 533401"/>
                <a:gd name="connsiteX2" fmla="*/ 466725 w 466725"/>
                <a:gd name="connsiteY2" fmla="*/ 300038 h 533401"/>
                <a:gd name="connsiteX3" fmla="*/ 233362 w 466725"/>
                <a:gd name="connsiteY3" fmla="*/ 533401 h 533401"/>
                <a:gd name="connsiteX4" fmla="*/ 233363 w 466725"/>
                <a:gd name="connsiteY4" fmla="*/ 533400 h 533401"/>
                <a:gd name="connsiteX5" fmla="*/ 0 w 466725"/>
                <a:gd name="connsiteY5" fmla="*/ 300037 h 5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725" h="533401">
                  <a:moveTo>
                    <a:pt x="0" y="0"/>
                  </a:moveTo>
                  <a:lnTo>
                    <a:pt x="466725" y="0"/>
                  </a:lnTo>
                  <a:lnTo>
                    <a:pt x="466725" y="300038"/>
                  </a:lnTo>
                  <a:cubicBezTo>
                    <a:pt x="466725" y="428921"/>
                    <a:pt x="362245" y="533401"/>
                    <a:pt x="233362" y="533401"/>
                  </a:cubicBezTo>
                  <a:lnTo>
                    <a:pt x="233363" y="533400"/>
                  </a:lnTo>
                  <a:cubicBezTo>
                    <a:pt x="104480" y="533400"/>
                    <a:pt x="0" y="428920"/>
                    <a:pt x="0" y="300037"/>
                  </a:cubicBezTo>
                  <a:close/>
                </a:path>
              </a:pathLst>
            </a:custGeom>
            <a:solidFill>
              <a:srgbClr val="E5AB71"/>
            </a:solidFill>
            <a:ln>
              <a:noFill/>
            </a:ln>
            <a:effectLst>
              <a:outerShdw blurRad="508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rgbClr val="3B9DBB">
                <a:shade val="50000"/>
              </a:srgbClr>
            </a:lnRef>
            <a:fillRef idx="1">
              <a:srgbClr val="3B9DBB"/>
            </a:fillRef>
            <a:effectRef idx="0">
              <a:srgbClr val="3B9DBB"/>
            </a:effectRef>
            <a:fontRef idx="minor">
              <a:srgbClr val="FFFFFF"/>
            </a:fontRef>
          </p:style>
          <p:txBody>
            <a:bodyPr rtlCol="0" anchor="ctr">
              <a:normAutofit/>
            </a:bodyPr>
            <a:p>
              <a:pPr algn="ctr"/>
              <a:endParaRPr lang="zh-CN" altLang="en-US" sz="2000" dirty="0">
                <a:solidFill>
                  <a:srgbClr val="FEFFFF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13" name="组合 12"/>
          <p:cNvGrpSpPr/>
          <p:nvPr>
            <p:custDataLst>
              <p:tags r:id="rId7"/>
            </p:custDataLst>
          </p:nvPr>
        </p:nvGrpSpPr>
        <p:grpSpPr>
          <a:xfrm>
            <a:off x="8830727" y="1384049"/>
            <a:ext cx="2490334" cy="4086250"/>
            <a:chOff x="649484" y="3044101"/>
            <a:chExt cx="1212180" cy="1988999"/>
          </a:xfrm>
        </p:grpSpPr>
        <p:sp>
          <p:nvSpPr>
            <p:cNvPr id="15" name="直角三角形 14"/>
            <p:cNvSpPr/>
            <p:nvPr>
              <p:custDataLst>
                <p:tags r:id="rId8"/>
              </p:custDataLst>
            </p:nvPr>
          </p:nvSpPr>
          <p:spPr>
            <a:xfrm>
              <a:off x="1136063" y="3044101"/>
              <a:ext cx="162194" cy="153657"/>
            </a:xfrm>
            <a:prstGeom prst="rtTriangle">
              <a:avLst/>
            </a:prstGeom>
            <a:solidFill>
              <a:srgbClr val="3B9DBB">
                <a:lumMod val="40000"/>
                <a:lumOff val="60000"/>
              </a:srgbClr>
            </a:solidFill>
            <a:ln>
              <a:noFill/>
            </a:ln>
          </p:spPr>
          <p:style>
            <a:lnRef idx="2">
              <a:srgbClr val="3B9DBB">
                <a:shade val="50000"/>
              </a:srgbClr>
            </a:lnRef>
            <a:fillRef idx="1">
              <a:srgbClr val="3B9DBB"/>
            </a:fillRef>
            <a:effectRef idx="0">
              <a:srgbClr val="3B9DBB"/>
            </a:effectRef>
            <a:fontRef idx="minor">
              <a:srgbClr val="FFFFFF"/>
            </a:fontRef>
          </p:style>
          <p:txBody>
            <a:bodyPr rtlCol="0" anchor="ctr">
              <a:normAutofit fontScale="25000" lnSpcReduction="20000"/>
            </a:bodyPr>
            <a:p>
              <a:pPr algn="ctr"/>
              <a:endParaRPr lang="zh-CN" altLang="en-US" sz="2000">
                <a:sym typeface="Arial" panose="020B0604020202020204" pitchFamily="34" charset="0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9"/>
              </p:custDataLst>
            </p:nvPr>
          </p:nvSpPr>
          <p:spPr>
            <a:xfrm>
              <a:off x="649484" y="3197757"/>
              <a:ext cx="1212180" cy="1835343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3B9DBB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rgbClr val="3B9DBB">
                <a:shade val="50000"/>
              </a:srgbClr>
            </a:lnRef>
            <a:fillRef idx="1">
              <a:srgbClr val="3B9DBB"/>
            </a:fillRef>
            <a:effectRef idx="0">
              <a:srgbClr val="3B9DBB"/>
            </a:effectRef>
            <a:fontRef idx="minor">
              <a:srgbClr val="FFFFFF"/>
            </a:fontRef>
          </p:style>
          <p:txBody>
            <a:bodyPr rtlCol="0" anchor="ctr">
              <a:normAutofit/>
            </a:bodyPr>
            <a:p>
              <a:pPr algn="ctr"/>
              <a:r>
                <a:rPr lang="zh-CN" altLang="en-US" sz="2000" dirty="0">
                  <a:solidFill>
                    <a:srgbClr val="0D0D0D"/>
                  </a:solidFill>
                  <a:sym typeface="Arial" panose="020B0604020202020204" pitchFamily="34" charset="0"/>
                </a:rPr>
                <a:t>从共享单车数据中挖掘出有价值的信息，辅助管理者进行规划</a:t>
              </a:r>
              <a:endParaRPr lang="zh-CN" altLang="en-US" sz="2000" dirty="0">
                <a:solidFill>
                  <a:srgbClr val="0D0D0D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17" name="任意多边形 16"/>
            <p:cNvSpPr/>
            <p:nvPr>
              <p:custDataLst>
                <p:tags r:id="rId10"/>
              </p:custDataLst>
            </p:nvPr>
          </p:nvSpPr>
          <p:spPr>
            <a:xfrm>
              <a:off x="709239" y="3044101"/>
              <a:ext cx="418288" cy="478044"/>
            </a:xfrm>
            <a:custGeom>
              <a:avLst/>
              <a:gdLst>
                <a:gd name="connsiteX0" fmla="*/ 0 w 466725"/>
                <a:gd name="connsiteY0" fmla="*/ 0 h 533401"/>
                <a:gd name="connsiteX1" fmla="*/ 466725 w 466725"/>
                <a:gd name="connsiteY1" fmla="*/ 0 h 533401"/>
                <a:gd name="connsiteX2" fmla="*/ 466725 w 466725"/>
                <a:gd name="connsiteY2" fmla="*/ 300038 h 533401"/>
                <a:gd name="connsiteX3" fmla="*/ 233362 w 466725"/>
                <a:gd name="connsiteY3" fmla="*/ 533401 h 533401"/>
                <a:gd name="connsiteX4" fmla="*/ 233363 w 466725"/>
                <a:gd name="connsiteY4" fmla="*/ 533400 h 533401"/>
                <a:gd name="connsiteX5" fmla="*/ 0 w 466725"/>
                <a:gd name="connsiteY5" fmla="*/ 300037 h 5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725" h="533401">
                  <a:moveTo>
                    <a:pt x="0" y="0"/>
                  </a:moveTo>
                  <a:lnTo>
                    <a:pt x="466725" y="0"/>
                  </a:lnTo>
                  <a:lnTo>
                    <a:pt x="466725" y="300038"/>
                  </a:lnTo>
                  <a:cubicBezTo>
                    <a:pt x="466725" y="428921"/>
                    <a:pt x="362245" y="533401"/>
                    <a:pt x="233362" y="533401"/>
                  </a:cubicBezTo>
                  <a:lnTo>
                    <a:pt x="233363" y="533400"/>
                  </a:lnTo>
                  <a:cubicBezTo>
                    <a:pt x="104480" y="533400"/>
                    <a:pt x="0" y="428920"/>
                    <a:pt x="0" y="300037"/>
                  </a:cubicBezTo>
                  <a:close/>
                </a:path>
              </a:pathLst>
            </a:custGeom>
            <a:solidFill>
              <a:srgbClr val="DEEBF7"/>
            </a:solidFill>
            <a:ln>
              <a:noFill/>
            </a:ln>
            <a:effectLst>
              <a:outerShdw blurRad="508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rgbClr val="3B9DBB">
                <a:shade val="50000"/>
              </a:srgbClr>
            </a:lnRef>
            <a:fillRef idx="1">
              <a:srgbClr val="3B9DBB"/>
            </a:fillRef>
            <a:effectRef idx="0">
              <a:srgbClr val="3B9DBB"/>
            </a:effectRef>
            <a:fontRef idx="minor">
              <a:srgbClr val="FFFFFF"/>
            </a:fontRef>
          </p:style>
          <p:txBody>
            <a:bodyPr rtlCol="0" anchor="ctr">
              <a:normAutofit/>
            </a:bodyPr>
            <a:p>
              <a:pPr algn="ctr"/>
              <a:endParaRPr lang="zh-CN" altLang="en-US" sz="2000" dirty="0">
                <a:solidFill>
                  <a:srgbClr val="FEFFFF"/>
                </a:solidFill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4533538" cy="530492"/>
            <a:chOff x="4299773" y="1452059"/>
            <a:chExt cx="4533538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387798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研究背景、目的及意义介绍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0070C0"/>
                    </a:solidFill>
                  </a:rPr>
                  <a:t>1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4694081" y="425789"/>
            <a:ext cx="7179159" cy="4957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pic>
        <p:nvPicPr>
          <p:cNvPr id="3" name="图片 2" descr="upload_103ba7c4491e0e48f43d2498eb891e2f"/>
          <p:cNvPicPr>
            <a:picLocks noChangeAspect="1"/>
          </p:cNvPicPr>
          <p:nvPr/>
        </p:nvPicPr>
        <p:blipFill>
          <a:blip r:embed="rId2"/>
          <a:srcRect t="14133" r="23658"/>
          <a:stretch>
            <a:fillRect/>
          </a:stretch>
        </p:blipFill>
        <p:spPr>
          <a:xfrm>
            <a:off x="956522" y="2021417"/>
            <a:ext cx="5259282" cy="2621576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6522720" y="3238500"/>
            <a:ext cx="557530" cy="2787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647093" y="1628775"/>
            <a:ext cx="368109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市民：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了解假期热门景点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优化出行方式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7647093" y="2856230"/>
            <a:ext cx="368109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共享单车运营商：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单车投放调配方案</a:t>
            </a:r>
            <a:endParaRPr lang="zh-CN" altLang="en-US"/>
          </a:p>
          <a:p>
            <a:r>
              <a:rPr lang="en-US" altLang="zh-CN"/>
              <a:t>	</a:t>
            </a:r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647093" y="3900805"/>
            <a:ext cx="3681095" cy="1229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城市规划管理者：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了解人们的出行方式</a:t>
            </a:r>
            <a:r>
              <a:rPr lang="en-US" altLang="zh-CN"/>
              <a:t>	</a:t>
            </a:r>
            <a:r>
              <a:rPr lang="zh-CN" altLang="en-US"/>
              <a:t>了解具体时间空间范围内	人员的流动情况</a:t>
            </a:r>
            <a:r>
              <a:rPr lang="en-US" altLang="zh-CN"/>
              <a:t>	</a:t>
            </a:r>
            <a:endParaRPr lang="zh-CN" altLang="en-US"/>
          </a:p>
        </p:txBody>
      </p:sp>
      <p:sp>
        <p:nvSpPr>
          <p:cNvPr id="16" name="左大括号 15"/>
          <p:cNvSpPr/>
          <p:nvPr/>
        </p:nvSpPr>
        <p:spPr>
          <a:xfrm>
            <a:off x="7431193" y="1709420"/>
            <a:ext cx="216000" cy="3324225"/>
          </a:xfrm>
          <a:prstGeom prst="leftBrac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3557" y="202421"/>
            <a:ext cx="172409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SG" sz="3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SG" altLang="en-US" sz="3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158703" y="4271849"/>
            <a:ext cx="991879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1158702" y="4521971"/>
            <a:ext cx="774797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074940" y="3455432"/>
            <a:ext cx="304101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</a:pPr>
            <a:r>
              <a: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国内外研究现状</a:t>
            </a:r>
            <a:endParaRPr lang="zh-CN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2976478" cy="530492"/>
            <a:chOff x="4299773" y="1452059"/>
            <a:chExt cx="2976478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320925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国内外研究现状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2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3136881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grpSp>
        <p:nvGrpSpPr>
          <p:cNvPr id="6" name="组合 5"/>
          <p:cNvGrpSpPr/>
          <p:nvPr userDrawn="1"/>
        </p:nvGrpSpPr>
        <p:grpSpPr>
          <a:xfrm>
            <a:off x="996756" y="3189619"/>
            <a:ext cx="2152993" cy="2392179"/>
            <a:chOff x="9818" y="314"/>
            <a:chExt cx="4457" cy="4847"/>
          </a:xfrm>
        </p:grpSpPr>
        <p:pic>
          <p:nvPicPr>
            <p:cNvPr id="4" name="图片 3" descr="upload_post_object_v2_51382080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18" y="314"/>
              <a:ext cx="4457" cy="4281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 userDrawn="1"/>
          </p:nvSpPr>
          <p:spPr>
            <a:xfrm>
              <a:off x="9954" y="4603"/>
              <a:ext cx="4202" cy="558"/>
            </a:xfrm>
            <a:prstGeom prst="rect">
              <a:avLst/>
            </a:prstGeom>
          </p:spPr>
          <p:txBody>
            <a:bodyPr wrap="square" rtlCol="0">
              <a:spAutoFit/>
            </a:bodyPr>
            <a:p>
              <a:pPr algn="ctr"/>
              <a:r>
                <a:rPr lang="zh-CN" altLang="en-US" sz="1200"/>
                <a:t>车站地理位置热力图</a:t>
              </a:r>
              <a:r>
                <a:rPr lang="en-US" altLang="zh-CN" sz="1200"/>
                <a:t>[1]</a:t>
              </a:r>
              <a:endParaRPr lang="zh-CN" altLang="en-US" sz="1200"/>
            </a:p>
          </p:txBody>
        </p:sp>
      </p:grpSp>
      <p:sp>
        <p:nvSpPr>
          <p:cNvPr id="7" name="文本框 6"/>
          <p:cNvSpPr txBox="1"/>
          <p:nvPr userDrawn="1"/>
        </p:nvSpPr>
        <p:spPr>
          <a:xfrm>
            <a:off x="156348" y="6074610"/>
            <a:ext cx="8491327" cy="398780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en-US" altLang="zh-CN" sz="1000"/>
              <a:t>Reference: [1]</a:t>
            </a:r>
            <a:r>
              <a:rPr lang="zh-CN" altLang="en-US" sz="1000"/>
              <a:t>潘纪成</a:t>
            </a:r>
            <a:r>
              <a:rPr lang="en-US" altLang="zh-CN" sz="1000"/>
              <a:t>,</a:t>
            </a:r>
            <a:r>
              <a:rPr lang="zh-CN" altLang="en-US" sz="1000"/>
              <a:t>李旭健</a:t>
            </a:r>
            <a:r>
              <a:rPr lang="en-US" altLang="zh-CN" sz="1000"/>
              <a:t>,</a:t>
            </a:r>
            <a:r>
              <a:rPr lang="zh-CN" altLang="en-US" sz="1000"/>
              <a:t>熊玖朋</a:t>
            </a:r>
            <a:r>
              <a:rPr lang="en-US" altLang="zh-CN" sz="1000"/>
              <a:t>.</a:t>
            </a:r>
            <a:r>
              <a:rPr lang="zh-CN" altLang="en-US" sz="1000"/>
              <a:t>基于</a:t>
            </a:r>
            <a:r>
              <a:rPr lang="en-US" altLang="zh-CN" sz="1000"/>
              <a:t>Python</a:t>
            </a:r>
            <a:r>
              <a:rPr lang="zh-CN" altLang="en-US" sz="1000"/>
              <a:t>的单车数据可视化</a:t>
            </a:r>
            <a:r>
              <a:rPr lang="en-US" altLang="zh-CN" sz="1000"/>
              <a:t>[J].</a:t>
            </a:r>
            <a:r>
              <a:rPr lang="zh-CN" altLang="en-US" sz="1000"/>
              <a:t>软件</a:t>
            </a:r>
            <a:r>
              <a:rPr lang="en-US" altLang="zh-CN" sz="1000"/>
              <a:t>,2020,41(12):192</a:t>
            </a:r>
            <a:r>
              <a:rPr lang="zh-CN" altLang="en-US" sz="1000"/>
              <a:t>-</a:t>
            </a:r>
            <a:r>
              <a:rPr lang="en-US" altLang="zh-CN" sz="1000"/>
              <a:t>197</a:t>
            </a:r>
            <a:r>
              <a:rPr lang="zh-CN" altLang="en-US" sz="1000"/>
              <a:t>+</a:t>
            </a:r>
            <a:r>
              <a:rPr lang="en-US" altLang="zh-CN" sz="1000"/>
              <a:t>207.</a:t>
            </a:r>
            <a:endParaRPr lang="en-US" altLang="zh-CN" sz="1000"/>
          </a:p>
          <a:p>
            <a:r>
              <a:rPr lang="en-US" altLang="zh-CN" sz="1000"/>
              <a:t>[2]</a:t>
            </a:r>
            <a:r>
              <a:rPr lang="zh-CN" altLang="en-US" sz="1000"/>
              <a:t>张昊</a:t>
            </a:r>
            <a:r>
              <a:rPr lang="en-US" altLang="zh-CN" sz="1000"/>
              <a:t>,</a:t>
            </a:r>
            <a:r>
              <a:rPr lang="zh-CN" altLang="en-US" sz="1000"/>
              <a:t>张健钦</a:t>
            </a:r>
            <a:r>
              <a:rPr lang="en-US" altLang="zh-CN" sz="1000"/>
              <a:t>,</a:t>
            </a:r>
            <a:r>
              <a:rPr lang="zh-CN" altLang="en-US" sz="1000"/>
              <a:t>王家川</a:t>
            </a:r>
            <a:r>
              <a:rPr lang="en-US" altLang="zh-CN" sz="1000"/>
              <a:t>,</a:t>
            </a:r>
            <a:r>
              <a:rPr lang="zh-CN" altLang="en-US" sz="1000"/>
              <a:t>石睿轩</a:t>
            </a:r>
            <a:r>
              <a:rPr lang="en-US" altLang="zh-CN" sz="1000"/>
              <a:t>,</a:t>
            </a:r>
            <a:r>
              <a:rPr lang="zh-CN" altLang="en-US" sz="1000"/>
              <a:t>陆浩</a:t>
            </a:r>
            <a:r>
              <a:rPr lang="en-US" altLang="zh-CN" sz="1000"/>
              <a:t>,</a:t>
            </a:r>
            <a:r>
              <a:rPr lang="zh-CN" altLang="en-US" sz="1000"/>
              <a:t>张安</a:t>
            </a:r>
            <a:r>
              <a:rPr lang="en-US" altLang="zh-CN" sz="1000"/>
              <a:t>.</a:t>
            </a:r>
            <a:r>
              <a:rPr lang="zh-CN" altLang="en-US" sz="1000"/>
              <a:t>基于云存储的城市交通大数据可视化系统</a:t>
            </a:r>
            <a:r>
              <a:rPr lang="en-US" altLang="zh-CN" sz="1000"/>
              <a:t>[J].</a:t>
            </a:r>
            <a:r>
              <a:rPr lang="zh-CN" altLang="en-US" sz="1000"/>
              <a:t>科学技术创新</a:t>
            </a:r>
            <a:r>
              <a:rPr lang="en-US" altLang="zh-CN" sz="1000"/>
              <a:t>,2021(01):81</a:t>
            </a:r>
            <a:r>
              <a:rPr lang="zh-CN" altLang="en-US" sz="1000"/>
              <a:t>-</a:t>
            </a:r>
            <a:r>
              <a:rPr lang="en-US" altLang="zh-CN" sz="1000"/>
              <a:t>82.</a:t>
            </a:r>
            <a:endParaRPr lang="zh-CN" altLang="en-US" sz="1000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3508581" y="3256069"/>
            <a:ext cx="3083298" cy="2406087"/>
            <a:chOff x="9818" y="5086"/>
            <a:chExt cx="5950" cy="4355"/>
          </a:xfrm>
        </p:grpSpPr>
        <p:pic>
          <p:nvPicPr>
            <p:cNvPr id="13" name="图片 12" descr="upload_post_object_v2_29465347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18" y="5086"/>
              <a:ext cx="5950" cy="3790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 userDrawn="1"/>
          </p:nvSpPr>
          <p:spPr>
            <a:xfrm>
              <a:off x="10425" y="8942"/>
              <a:ext cx="4987" cy="499"/>
            </a:xfrm>
            <a:prstGeom prst="rect">
              <a:avLst/>
            </a:prstGeom>
          </p:spPr>
          <p:txBody>
            <a:bodyPr wrap="square" rtlCol="0">
              <a:spAutoFit/>
            </a:bodyPr>
            <a:p>
              <a:pPr algn="ctr"/>
              <a:r>
                <a:rPr lang="zh-CN" altLang="en-US" sz="1200"/>
                <a:t>出行预测结果图</a:t>
              </a:r>
              <a:r>
                <a:rPr lang="en-US" altLang="zh-CN" sz="1200"/>
                <a:t>[1]</a:t>
              </a:r>
              <a:endParaRPr lang="zh-CN" altLang="en-US" sz="1200"/>
            </a:p>
          </p:txBody>
        </p:sp>
      </p:grpSp>
      <p:grpSp>
        <p:nvGrpSpPr>
          <p:cNvPr id="19" name="组合 18"/>
          <p:cNvGrpSpPr/>
          <p:nvPr userDrawn="1"/>
        </p:nvGrpSpPr>
        <p:grpSpPr>
          <a:xfrm>
            <a:off x="890435" y="1010046"/>
            <a:ext cx="5688154" cy="2299184"/>
            <a:chOff x="1541" y="6244"/>
            <a:chExt cx="9205" cy="3765"/>
          </a:xfrm>
        </p:grpSpPr>
        <p:pic>
          <p:nvPicPr>
            <p:cNvPr id="17" name="图片 16" descr="upload_post_object_v2_54333403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41" y="6244"/>
              <a:ext cx="9205" cy="3765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 userDrawn="1"/>
          </p:nvSpPr>
          <p:spPr>
            <a:xfrm>
              <a:off x="3164" y="9279"/>
              <a:ext cx="5989" cy="451"/>
            </a:xfrm>
            <a:prstGeom prst="rect">
              <a:avLst/>
            </a:prstGeom>
          </p:spPr>
          <p:txBody>
            <a:bodyPr wrap="square" rtlCol="0">
              <a:spAutoFit/>
            </a:bodyPr>
            <a:p>
              <a:pPr algn="ctr"/>
              <a:r>
                <a:rPr lang="zh-CN" altLang="en-US" sz="1200"/>
                <a:t>共享单车图表格</a:t>
              </a:r>
              <a:r>
                <a:rPr lang="en-US" altLang="zh-CN" sz="1200"/>
                <a:t>[2]</a:t>
              </a:r>
              <a:endParaRPr lang="zh-CN" altLang="en-US" sz="1200"/>
            </a:p>
          </p:txBody>
        </p:sp>
      </p:grpSp>
      <p:sp>
        <p:nvSpPr>
          <p:cNvPr id="23" name="文本框 22"/>
          <p:cNvSpPr txBox="1"/>
          <p:nvPr userDrawn="1"/>
        </p:nvSpPr>
        <p:spPr>
          <a:xfrm>
            <a:off x="7495605" y="2471955"/>
            <a:ext cx="3242779" cy="1913771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b="1"/>
              <a:t>基于原始数据的统计性分析：</a:t>
            </a:r>
            <a:endParaRPr lang="zh-CN" altLang="en-US" b="1"/>
          </a:p>
          <a:p>
            <a:pPr marL="285750" indent="-285750">
              <a:buChar char="•"/>
            </a:pPr>
            <a:r>
              <a:rPr lang="zh-CN" altLang="en-US"/>
              <a:t>可视化图像涉及的维度较少</a:t>
            </a:r>
            <a:endParaRPr lang="zh-CN" altLang="en-US"/>
          </a:p>
          <a:p>
            <a:pPr marL="285750" indent="-285750">
              <a:buChar char="•"/>
            </a:pPr>
            <a:r>
              <a:rPr lang="zh-CN" altLang="en-US"/>
              <a:t>一般都是数据的直观呈现</a:t>
            </a:r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2976478" cy="530492"/>
            <a:chOff x="4299773" y="1452059"/>
            <a:chExt cx="2976478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320925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国内外研究现状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2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3136881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33765" y="5980430"/>
            <a:ext cx="3658235" cy="592455"/>
          </a:xfrm>
          <a:prstGeom prst="rect">
            <a:avLst/>
          </a:prstGeom>
        </p:spPr>
      </p:pic>
      <p:pic>
        <p:nvPicPr>
          <p:cNvPr id="3" name="图片 2" descr="upload_post_object_v2_6666228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833" y="1587500"/>
            <a:ext cx="7821083" cy="3651250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614077" y="1029533"/>
            <a:ext cx="5069417" cy="550333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sz="2000" b="1"/>
              <a:t>用户选定数据的动态分析：</a:t>
            </a:r>
            <a:endParaRPr lang="zh-CN" altLang="en-US" sz="2000" b="1"/>
          </a:p>
        </p:txBody>
      </p:sp>
      <p:pic>
        <p:nvPicPr>
          <p:cNvPr id="5" name="图片 4" descr="upload_post_object_v2_063765719"/>
          <p:cNvPicPr>
            <a:picLocks noChangeAspect="1"/>
          </p:cNvPicPr>
          <p:nvPr/>
        </p:nvPicPr>
        <p:blipFill>
          <a:blip r:embed="rId3"/>
          <a:srcRect l="18683" r="40747"/>
          <a:stretch>
            <a:fillRect/>
          </a:stretch>
        </p:blipFill>
        <p:spPr>
          <a:xfrm>
            <a:off x="8667750" y="1587500"/>
            <a:ext cx="2656417" cy="365125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243557" y="202421"/>
            <a:ext cx="172409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SG" sz="3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SG" altLang="en-US" sz="3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158703" y="4271849"/>
            <a:ext cx="991879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1158702" y="4521971"/>
            <a:ext cx="774797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1074940" y="3455432"/>
            <a:ext cx="262509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</a:pPr>
            <a:r>
              <a: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主要研究内容</a:t>
            </a:r>
            <a:endParaRPr lang="zh-CN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tags/tag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160094_1*i*0"/>
  <p:tag name="KSO_WM_TEMPLATE_CATEGORY" val="diagram"/>
  <p:tag name="KSO_WM_TEMPLATE_INDEX" val="160094"/>
  <p:tag name="KSO_WM_UNIT_INDEX" val="0"/>
</p:tagLst>
</file>

<file path=ppt/tags/tag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94"/>
  <p:tag name="KSO_WM_UNIT_TYPE" val="l_i"/>
  <p:tag name="KSO_WM_UNIT_INDEX" val="1_1"/>
  <p:tag name="KSO_WM_UNIT_ID" val="diagram160094_1*l_i*1_1"/>
  <p:tag name="KSO_WM_UNIT_CLEAR" val="1"/>
  <p:tag name="KSO_WM_UNIT_LAYERLEVEL" val="1_1"/>
  <p:tag name="KSO_WM_DIAGRAM_GROUP_CODE" val="l1-1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94"/>
  <p:tag name="KSO_WM_UNIT_TYPE" val="l_h_f"/>
  <p:tag name="KSO_WM_UNIT_INDEX" val="1_1_1"/>
  <p:tag name="KSO_WM_UNIT_ID" val="diagram160094_1*l_h_f*1_1_1"/>
  <p:tag name="KSO_WM_UNIT_CLEAR" val="1"/>
  <p:tag name="KSO_WM_UNIT_LAYERLEVEL" val="1_1_1"/>
  <p:tag name="KSO_WM_UNIT_VALUE" val="108"/>
  <p:tag name="KSO_WM_UNIT_HIGHLIGHT" val="0"/>
  <p:tag name="KSO_WM_UNIT_COMPATIBLE" val="0"/>
  <p:tag name="KSO_WM_UNIT_PRESET_TEXT_INDEX" val="4"/>
  <p:tag name="KSO_WM_DIAGRAM_GROUP_CODE" val="l1-1"/>
  <p:tag name="KSO_WM_UNIT_PRESET_TEXT_LEN" val="57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94"/>
  <p:tag name="KSO_WM_UNIT_TYPE" val="l_i"/>
  <p:tag name="KSO_WM_UNIT_INDEX" val="1_2"/>
  <p:tag name="KSO_WM_UNIT_ID" val="diagram160094_1*l_i*1_2"/>
  <p:tag name="KSO_WM_UNIT_CLEAR" val="1"/>
  <p:tag name="KSO_WM_UNIT_LAYERLEVEL" val="1_1"/>
  <p:tag name="KSO_WM_DIAGRAM_GROUP_CODE" val="l1-1"/>
</p:tagLst>
</file>

<file path=ppt/tags/tag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160094_1*i*0"/>
  <p:tag name="KSO_WM_TEMPLATE_CATEGORY" val="diagram"/>
  <p:tag name="KSO_WM_TEMPLATE_INDEX" val="160094"/>
  <p:tag name="KSO_WM_UNIT_INDEX" val="0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94"/>
  <p:tag name="KSO_WM_UNIT_TYPE" val="l_i"/>
  <p:tag name="KSO_WM_UNIT_INDEX" val="1_1"/>
  <p:tag name="KSO_WM_UNIT_ID" val="diagram160094_1*l_i*1_1"/>
  <p:tag name="KSO_WM_UNIT_CLEAR" val="1"/>
  <p:tag name="KSO_WM_UNIT_LAYERLEVEL" val="1_1"/>
  <p:tag name="KSO_WM_DIAGRAM_GROUP_CODE" val="l1-1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94"/>
  <p:tag name="KSO_WM_UNIT_TYPE" val="l_h_f"/>
  <p:tag name="KSO_WM_UNIT_INDEX" val="1_1_1"/>
  <p:tag name="KSO_WM_UNIT_ID" val="diagram160094_1*l_h_f*1_1_1"/>
  <p:tag name="KSO_WM_UNIT_CLEAR" val="1"/>
  <p:tag name="KSO_WM_UNIT_LAYERLEVEL" val="1_1_1"/>
  <p:tag name="KSO_WM_UNIT_VALUE" val="108"/>
  <p:tag name="KSO_WM_UNIT_HIGHLIGHT" val="0"/>
  <p:tag name="KSO_WM_UNIT_COMPATIBLE" val="0"/>
  <p:tag name="KSO_WM_UNIT_PRESET_TEXT_INDEX" val="4"/>
  <p:tag name="KSO_WM_DIAGRAM_GROUP_CODE" val="l1-1"/>
  <p:tag name="KSO_WM_UNIT_PRESET_TEXT_LEN" val="57"/>
</p:tagLst>
</file>

<file path=ppt/tags/tag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94"/>
  <p:tag name="KSO_WM_UNIT_TYPE" val="l_i"/>
  <p:tag name="KSO_WM_UNIT_INDEX" val="1_2"/>
  <p:tag name="KSO_WM_UNIT_ID" val="diagram160094_1*l_i*1_2"/>
  <p:tag name="KSO_WM_UNIT_CLEAR" val="1"/>
  <p:tag name="KSO_WM_UNIT_LAYERLEVEL" val="1_1"/>
  <p:tag name="KSO_WM_DIAGRAM_GROUP_CODE" val="l1-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1948</Words>
  <Application>WWO_wpscloud_20211021191504-2f591950dd</Application>
  <PresentationFormat>宽屏</PresentationFormat>
  <Paragraphs>300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7" baseType="lpstr">
      <vt:lpstr>Arial</vt:lpstr>
      <vt:lpstr>宋体</vt:lpstr>
      <vt:lpstr>Wingdings</vt:lpstr>
      <vt:lpstr>黑体</vt:lpstr>
      <vt:lpstr>汉仪中黑KW</vt:lpstr>
      <vt:lpstr>楷体</vt:lpstr>
      <vt:lpstr>楷体</vt:lpstr>
      <vt:lpstr>黑体</vt:lpstr>
      <vt:lpstr>-apple-system</vt:lpstr>
      <vt:lpstr>汉仪楷体KW</vt:lpstr>
      <vt:lpstr>Calibri</vt:lpstr>
      <vt:lpstr>汉仪书宋二KW</vt:lpstr>
      <vt:lpstr>Kingsoft Confetti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 YAO</dc:creator>
  <cp:lastModifiedBy>翔翔</cp:lastModifiedBy>
  <dcterms:created xsi:type="dcterms:W3CDTF">2021-10-22T15:35:41Z</dcterms:created>
  <dcterms:modified xsi:type="dcterms:W3CDTF">2021-10-22T15:35:41Z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  <property fmtid="{D5CDD505-2E9C-101B-9397-08002B2CF9AE}" pid="3" name="ICV">
    <vt:lpwstr>73296FE30CC54C13B27CB8728468BF65</vt:lpwstr>
  </property>
</Properties>
</file>

<file path=docProps/thumbnail.jpeg>
</file>